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2"/>
  </p:sldMasterIdLst>
  <p:notesMasterIdLst>
    <p:notesMasterId r:id="rId20"/>
  </p:notesMasterIdLst>
  <p:handoutMasterIdLst>
    <p:handoutMasterId r:id="rId21"/>
  </p:handoutMasterIdLst>
  <p:sldIdLst>
    <p:sldId id="256" r:id="rId3"/>
    <p:sldId id="287" r:id="rId4"/>
    <p:sldId id="276" r:id="rId5"/>
    <p:sldId id="277" r:id="rId6"/>
    <p:sldId id="278" r:id="rId7"/>
    <p:sldId id="279" r:id="rId8"/>
    <p:sldId id="280" r:id="rId9"/>
    <p:sldId id="281" r:id="rId10"/>
    <p:sldId id="282" r:id="rId11"/>
    <p:sldId id="283" r:id="rId12"/>
    <p:sldId id="284" r:id="rId13"/>
    <p:sldId id="286" r:id="rId14"/>
    <p:sldId id="288" r:id="rId15"/>
    <p:sldId id="292" r:id="rId16"/>
    <p:sldId id="290" r:id="rId17"/>
    <p:sldId id="294" r:id="rId18"/>
    <p:sldId id="293" r:id="rId19"/>
  </p:sldIdLst>
  <p:sldSz cx="9906000" cy="6858000" type="A4"/>
  <p:notesSz cx="7010400" cy="9296400"/>
  <p:defaultTextStyle>
    <a:defPPr>
      <a:defRPr lang="en-US"/>
    </a:defPPr>
    <a:lvl1pPr algn="l" rtl="0" eaLnBrk="0" fontAlgn="base" hangingPunct="0">
      <a:spcBef>
        <a:spcPct val="0"/>
      </a:spcBef>
      <a:spcAft>
        <a:spcPct val="0"/>
      </a:spcAft>
      <a:defRPr kern="1200">
        <a:solidFill>
          <a:schemeClr val="tx1"/>
        </a:solidFill>
        <a:latin typeface="Arial" charset="0"/>
        <a:ea typeface="ＭＳ Ｐゴシック" pitchFamily="50" charset="-128"/>
        <a:cs typeface="+mn-cs"/>
      </a:defRPr>
    </a:lvl1pPr>
    <a:lvl2pPr marL="457200" algn="l" rtl="0" eaLnBrk="0" fontAlgn="base" hangingPunct="0">
      <a:spcBef>
        <a:spcPct val="0"/>
      </a:spcBef>
      <a:spcAft>
        <a:spcPct val="0"/>
      </a:spcAft>
      <a:defRPr kern="1200">
        <a:solidFill>
          <a:schemeClr val="tx1"/>
        </a:solidFill>
        <a:latin typeface="Arial" charset="0"/>
        <a:ea typeface="ＭＳ Ｐゴシック" pitchFamily="50" charset="-128"/>
        <a:cs typeface="+mn-cs"/>
      </a:defRPr>
    </a:lvl2pPr>
    <a:lvl3pPr marL="914400" algn="l" rtl="0" eaLnBrk="0" fontAlgn="base" hangingPunct="0">
      <a:spcBef>
        <a:spcPct val="0"/>
      </a:spcBef>
      <a:spcAft>
        <a:spcPct val="0"/>
      </a:spcAft>
      <a:defRPr kern="1200">
        <a:solidFill>
          <a:schemeClr val="tx1"/>
        </a:solidFill>
        <a:latin typeface="Arial" charset="0"/>
        <a:ea typeface="ＭＳ Ｐゴシック" pitchFamily="50" charset="-128"/>
        <a:cs typeface="+mn-cs"/>
      </a:defRPr>
    </a:lvl3pPr>
    <a:lvl4pPr marL="1371600" algn="l" rtl="0" eaLnBrk="0" fontAlgn="base" hangingPunct="0">
      <a:spcBef>
        <a:spcPct val="0"/>
      </a:spcBef>
      <a:spcAft>
        <a:spcPct val="0"/>
      </a:spcAft>
      <a:defRPr kern="1200">
        <a:solidFill>
          <a:schemeClr val="tx1"/>
        </a:solidFill>
        <a:latin typeface="Arial" charset="0"/>
        <a:ea typeface="ＭＳ Ｐゴシック" pitchFamily="50" charset="-128"/>
        <a:cs typeface="+mn-cs"/>
      </a:defRPr>
    </a:lvl4pPr>
    <a:lvl5pPr marL="1828800" algn="l" rtl="0" eaLnBrk="0" fontAlgn="base" hangingPunct="0">
      <a:spcBef>
        <a:spcPct val="0"/>
      </a:spcBef>
      <a:spcAft>
        <a:spcPct val="0"/>
      </a:spcAft>
      <a:defRPr kern="1200">
        <a:solidFill>
          <a:schemeClr val="tx1"/>
        </a:solidFill>
        <a:latin typeface="Arial" charset="0"/>
        <a:ea typeface="ＭＳ Ｐゴシック" pitchFamily="50" charset="-128"/>
        <a:cs typeface="+mn-cs"/>
      </a:defRPr>
    </a:lvl5pPr>
    <a:lvl6pPr marL="2286000" algn="l" defTabSz="914400" rtl="0" eaLnBrk="1" latinLnBrk="0" hangingPunct="1">
      <a:defRPr kern="1200">
        <a:solidFill>
          <a:schemeClr val="tx1"/>
        </a:solidFill>
        <a:latin typeface="Arial" charset="0"/>
        <a:ea typeface="ＭＳ Ｐゴシック" pitchFamily="50" charset="-128"/>
        <a:cs typeface="+mn-cs"/>
      </a:defRPr>
    </a:lvl6pPr>
    <a:lvl7pPr marL="2743200" algn="l" defTabSz="914400" rtl="0" eaLnBrk="1" latinLnBrk="0" hangingPunct="1">
      <a:defRPr kern="1200">
        <a:solidFill>
          <a:schemeClr val="tx1"/>
        </a:solidFill>
        <a:latin typeface="Arial" charset="0"/>
        <a:ea typeface="ＭＳ Ｐゴシック" pitchFamily="50" charset="-128"/>
        <a:cs typeface="+mn-cs"/>
      </a:defRPr>
    </a:lvl7pPr>
    <a:lvl8pPr marL="3200400" algn="l" defTabSz="914400" rtl="0" eaLnBrk="1" latinLnBrk="0" hangingPunct="1">
      <a:defRPr kern="1200">
        <a:solidFill>
          <a:schemeClr val="tx1"/>
        </a:solidFill>
        <a:latin typeface="Arial" charset="0"/>
        <a:ea typeface="ＭＳ Ｐゴシック" pitchFamily="50" charset="-128"/>
        <a:cs typeface="+mn-cs"/>
      </a:defRPr>
    </a:lvl8pPr>
    <a:lvl9pPr marL="3657600" algn="l" defTabSz="914400" rtl="0" eaLnBrk="1" latinLnBrk="0" hangingPunct="1">
      <a:defRPr kern="1200">
        <a:solidFill>
          <a:schemeClr val="tx1"/>
        </a:solidFill>
        <a:latin typeface="Arial" charset="0"/>
        <a:ea typeface="ＭＳ Ｐゴシック" pitchFamily="50" charset="-128"/>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73E0"/>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06" autoAdjust="0"/>
    <p:restoredTop sz="56568" autoAdjust="0"/>
  </p:normalViewPr>
  <p:slideViewPr>
    <p:cSldViewPr>
      <p:cViewPr>
        <p:scale>
          <a:sx n="58" d="100"/>
          <a:sy n="58" d="100"/>
        </p:scale>
        <p:origin x="1755" y="36"/>
      </p:cViewPr>
      <p:guideLst>
        <p:guide orient="horz" pos="2160"/>
        <p:guide pos="3120"/>
      </p:guideLst>
    </p:cSldViewPr>
  </p:slideViewPr>
  <p:notesTextViewPr>
    <p:cViewPr>
      <p:scale>
        <a:sx n="3" d="2"/>
        <a:sy n="3" d="2"/>
      </p:scale>
      <p:origin x="0" y="0"/>
    </p:cViewPr>
  </p:notesTextViewPr>
  <p:notesViewPr>
    <p:cSldViewPr>
      <p:cViewPr varScale="1">
        <p:scale>
          <a:sx n="56" d="100"/>
          <a:sy n="56" d="100"/>
        </p:scale>
        <p:origin x="-1212" y="-102"/>
      </p:cViewPr>
      <p:guideLst>
        <p:guide orient="horz" pos="2928"/>
        <p:guide pos="220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602" name="Rectangle 2"/>
          <p:cNvSpPr>
            <a:spLocks noGrp="1" noChangeArrowheads="1"/>
          </p:cNvSpPr>
          <p:nvPr>
            <p:ph type="hdr" sz="quarter"/>
          </p:nvPr>
        </p:nvSpPr>
        <p:spPr bwMode="auto">
          <a:xfrm>
            <a:off x="0"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a:lvl1pPr>
          </a:lstStyle>
          <a:p>
            <a:endParaRPr lang="en-US" altLang="ja-JP"/>
          </a:p>
        </p:txBody>
      </p:sp>
      <p:sp>
        <p:nvSpPr>
          <p:cNvPr id="25603" name="Rectangle 3"/>
          <p:cNvSpPr>
            <a:spLocks noGrp="1" noChangeArrowheads="1"/>
          </p:cNvSpPr>
          <p:nvPr>
            <p:ph type="dt" sz="quarter" idx="1"/>
          </p:nvPr>
        </p:nvSpPr>
        <p:spPr bwMode="auto">
          <a:xfrm>
            <a:off x="3970338"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lvl1pPr>
          </a:lstStyle>
          <a:p>
            <a:endParaRPr lang="en-US" altLang="ja-JP"/>
          </a:p>
        </p:txBody>
      </p:sp>
      <p:sp>
        <p:nvSpPr>
          <p:cNvPr id="25604" name="Rectangle 4"/>
          <p:cNvSpPr>
            <a:spLocks noGrp="1" noChangeArrowheads="1"/>
          </p:cNvSpPr>
          <p:nvPr>
            <p:ph type="ftr" sz="quarter" idx="2"/>
          </p:nvPr>
        </p:nvSpPr>
        <p:spPr bwMode="auto">
          <a:xfrm>
            <a:off x="0"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a:lvl1pPr>
          </a:lstStyle>
          <a:p>
            <a:endParaRPr lang="en-US" altLang="ja-JP"/>
          </a:p>
        </p:txBody>
      </p:sp>
      <p:sp>
        <p:nvSpPr>
          <p:cNvPr id="25605" name="Rectangle 5"/>
          <p:cNvSpPr>
            <a:spLocks noGrp="1" noChangeArrowheads="1"/>
          </p:cNvSpPr>
          <p:nvPr>
            <p:ph type="sldNum" sz="quarter" idx="3"/>
          </p:nvPr>
        </p:nvSpPr>
        <p:spPr bwMode="auto">
          <a:xfrm>
            <a:off x="3970338"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vl1pPr>
          </a:lstStyle>
          <a:p>
            <a:fld id="{0A848FEA-42E0-4884-8277-22B2AC09FFC3}" type="slidenum">
              <a:rPr lang="ja-JP" altLang="en-US"/>
              <a:pPr/>
              <a:t>‹#›</a:t>
            </a:fld>
            <a:endParaRPr lang="en-US" altLang="ja-JP"/>
          </a:p>
        </p:txBody>
      </p:sp>
    </p:spTree>
    <p:extLst>
      <p:ext uri="{BB962C8B-B14F-4D97-AF65-F5344CB8AC3E}">
        <p14:creationId xmlns:p14="http://schemas.microsoft.com/office/powerpoint/2010/main" val="3352263308"/>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554" name="Rectangle 2"/>
          <p:cNvSpPr>
            <a:spLocks noGrp="1" noChangeArrowheads="1"/>
          </p:cNvSpPr>
          <p:nvPr>
            <p:ph type="hdr" sz="quarter"/>
          </p:nvPr>
        </p:nvSpPr>
        <p:spPr bwMode="auto">
          <a:xfrm>
            <a:off x="0"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a:lvl1pPr>
          </a:lstStyle>
          <a:p>
            <a:endParaRPr lang="en-US" altLang="ja-JP"/>
          </a:p>
        </p:txBody>
      </p:sp>
      <p:sp>
        <p:nvSpPr>
          <p:cNvPr id="23555" name="Rectangle 3"/>
          <p:cNvSpPr>
            <a:spLocks noGrp="1" noChangeArrowheads="1"/>
          </p:cNvSpPr>
          <p:nvPr>
            <p:ph type="dt" idx="1"/>
          </p:nvPr>
        </p:nvSpPr>
        <p:spPr bwMode="auto">
          <a:xfrm>
            <a:off x="3970338"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lvl1pPr>
          </a:lstStyle>
          <a:p>
            <a:endParaRPr lang="en-US" altLang="ja-JP"/>
          </a:p>
        </p:txBody>
      </p:sp>
      <p:sp>
        <p:nvSpPr>
          <p:cNvPr id="23556" name="Rectangle 4"/>
          <p:cNvSpPr>
            <a:spLocks noGrp="1" noRot="1" noChangeAspect="1" noChangeArrowheads="1" noTextEdit="1"/>
          </p:cNvSpPr>
          <p:nvPr>
            <p:ph type="sldImg" idx="2"/>
          </p:nvPr>
        </p:nvSpPr>
        <p:spPr bwMode="auto">
          <a:xfrm>
            <a:off x="987425" y="696913"/>
            <a:ext cx="5035550" cy="348615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3557" name="Rectangle 5"/>
          <p:cNvSpPr>
            <a:spLocks noGrp="1" noChangeArrowheads="1"/>
          </p:cNvSpPr>
          <p:nvPr>
            <p:ph type="body" sz="quarter" idx="3"/>
          </p:nvPr>
        </p:nvSpPr>
        <p:spPr bwMode="auto">
          <a:xfrm>
            <a:off x="701675" y="4416425"/>
            <a:ext cx="5607050" cy="4183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23558" name="Rectangle 6"/>
          <p:cNvSpPr>
            <a:spLocks noGrp="1" noChangeArrowheads="1"/>
          </p:cNvSpPr>
          <p:nvPr>
            <p:ph type="ftr" sz="quarter" idx="4"/>
          </p:nvPr>
        </p:nvSpPr>
        <p:spPr bwMode="auto">
          <a:xfrm>
            <a:off x="0"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a:lvl1pPr>
          </a:lstStyle>
          <a:p>
            <a:endParaRPr lang="en-US" altLang="ja-JP"/>
          </a:p>
        </p:txBody>
      </p:sp>
      <p:sp>
        <p:nvSpPr>
          <p:cNvPr id="23559" name="Rectangle 7"/>
          <p:cNvSpPr>
            <a:spLocks noGrp="1" noChangeArrowheads="1"/>
          </p:cNvSpPr>
          <p:nvPr>
            <p:ph type="sldNum" sz="quarter" idx="5"/>
          </p:nvPr>
        </p:nvSpPr>
        <p:spPr bwMode="auto">
          <a:xfrm>
            <a:off x="3970338"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vl1pPr>
          </a:lstStyle>
          <a:p>
            <a:fld id="{A38BA52A-0641-4AE0-988D-DE8D864D37BE}" type="slidenum">
              <a:rPr lang="ja-JP" altLang="en-US"/>
              <a:pPr/>
              <a:t>‹#›</a:t>
            </a:fld>
            <a:endParaRPr lang="en-US" altLang="ja-JP"/>
          </a:p>
        </p:txBody>
      </p:sp>
    </p:spTree>
    <p:extLst>
      <p:ext uri="{BB962C8B-B14F-4D97-AF65-F5344CB8AC3E}">
        <p14:creationId xmlns:p14="http://schemas.microsoft.com/office/powerpoint/2010/main" val="4096449191"/>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6D59E54-C6F3-4AFA-BC32-A96F3C45009C}" type="slidenum">
              <a:rPr lang="ja-JP" altLang="en-US"/>
              <a:pPr/>
              <a:t>1</a:t>
            </a:fld>
            <a:endParaRPr lang="en-US" altLang="ja-JP"/>
          </a:p>
        </p:txBody>
      </p:sp>
      <p:sp>
        <p:nvSpPr>
          <p:cNvPr id="24578" name="Rectangle 2"/>
          <p:cNvSpPr>
            <a:spLocks noGrp="1" noRot="1" noChangeAspect="1" noChangeArrowheads="1" noTextEdit="1"/>
          </p:cNvSpPr>
          <p:nvPr>
            <p:ph type="sldImg"/>
          </p:nvPr>
        </p:nvSpPr>
        <p:spPr>
          <a:ln/>
        </p:spPr>
      </p:sp>
      <p:sp>
        <p:nvSpPr>
          <p:cNvPr id="24579" name="Rectangle 3"/>
          <p:cNvSpPr>
            <a:spLocks noGrp="1" noChangeArrowheads="1"/>
          </p:cNvSpPr>
          <p:nvPr>
            <p:ph type="body" idx="1"/>
          </p:nvPr>
        </p:nvSpPr>
        <p:spPr/>
        <p:txBody>
          <a:bodyPr/>
          <a:lstStyle/>
          <a:p>
            <a:r>
              <a:rPr lang="ja-JP" altLang="en-US" dirty="0"/>
              <a:t>今から発表を始めます</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モデル検査の仕様記述では，クリプキ構造やオートマトンなどが用いられます．</a:t>
            </a:r>
            <a:endParaRPr kumimoji="1" lang="en-US" altLang="ja-JP" dirty="0" smtClean="0"/>
          </a:p>
          <a:p>
            <a:endParaRPr kumimoji="1" lang="en-US" altLang="ja-JP" dirty="0" smtClean="0"/>
          </a:p>
          <a:p>
            <a:r>
              <a:rPr kumimoji="1" lang="ja-JP" altLang="en-US" dirty="0" smtClean="0"/>
              <a:t>クリプキ構造とは，ラベル付けされた遷移状態中の式で評価される非決定性有限オートマトンのことで，　　</a:t>
            </a:r>
            <a:endParaRPr kumimoji="1" lang="en-US" altLang="ja-JP" dirty="0" smtClean="0"/>
          </a:p>
          <a:p>
            <a:endParaRPr kumimoji="1" lang="en-US" altLang="ja-JP" dirty="0" smtClean="0"/>
          </a:p>
          <a:p>
            <a:r>
              <a:rPr kumimoji="1" lang="ja-JP" altLang="en-US" dirty="0" smtClean="0"/>
              <a:t>まぁ，非決定性オートマトンの一種だとイメージしていただければいいと思います．</a:t>
            </a:r>
            <a:endParaRPr kumimoji="1" lang="en-US" altLang="ja-JP" dirty="0" smtClean="0"/>
          </a:p>
          <a:p>
            <a:endParaRPr kumimoji="1" lang="en-US" altLang="ja-JP" dirty="0" smtClean="0"/>
          </a:p>
          <a:p>
            <a:r>
              <a:rPr kumimoji="1" lang="ja-JP" altLang="en-US" dirty="0" smtClean="0"/>
              <a:t>　　　　　　　　　　　　　　　</a:t>
            </a:r>
            <a:endParaRPr kumimoji="1" lang="en-US" altLang="ja-JP" dirty="0" smtClean="0"/>
          </a:p>
          <a:p>
            <a:r>
              <a:rPr kumimoji="1" lang="ja-JP" altLang="en-US" dirty="0" smtClean="0"/>
              <a:t>　　　　　　　　　　それで，原子命題の集合を</a:t>
            </a:r>
            <a:r>
              <a:rPr kumimoji="1" lang="en-US" altLang="ja-JP" dirty="0" smtClean="0"/>
              <a:t>AP</a:t>
            </a:r>
            <a:r>
              <a:rPr kumimoji="1" lang="ja-JP" altLang="en-US" dirty="0" smtClean="0"/>
              <a:t>としたとき，クリプキ構造はこちらの</a:t>
            </a:r>
            <a:r>
              <a:rPr kumimoji="1" lang="en-US" altLang="ja-JP" dirty="0" smtClean="0"/>
              <a:t>4</a:t>
            </a:r>
            <a:r>
              <a:rPr kumimoji="1" lang="ja-JP" altLang="en-US" dirty="0" smtClean="0"/>
              <a:t>つ組で定義されます．</a:t>
            </a:r>
            <a:endParaRPr kumimoji="1" lang="en-US" altLang="ja-JP" dirty="0" smtClean="0"/>
          </a:p>
          <a:p>
            <a:endParaRPr kumimoji="1" lang="en-US" altLang="ja-JP" dirty="0" smtClean="0"/>
          </a:p>
          <a:p>
            <a:r>
              <a:rPr kumimoji="1" lang="ja-JP" altLang="en-US" dirty="0" smtClean="0"/>
              <a:t>　　　　　　　　　　ラベリング関数は各状態で真となる原子命題の集合を与える関数です．</a:t>
            </a:r>
            <a:endParaRPr kumimoji="1" lang="en-US" altLang="ja-JP" dirty="0" smtClean="0"/>
          </a:p>
          <a:p>
            <a:endParaRPr kumimoji="1" lang="en-US" altLang="ja-JP" dirty="0" smtClean="0"/>
          </a:p>
          <a:p>
            <a:endParaRPr kumimoji="1" lang="en-US" altLang="ja-JP" dirty="0" smtClean="0"/>
          </a:p>
          <a:p>
            <a:r>
              <a:rPr kumimoji="1" lang="ja-JP" altLang="en-US" dirty="0" smtClean="0"/>
              <a:t>　　　　　　　　　　　　　　　　　　　　　で，クリプキ構造の例はこんな感じになります．</a:t>
            </a:r>
            <a:endParaRPr kumimoji="1" lang="en-US" altLang="ja-JP" dirty="0" smtClean="0"/>
          </a:p>
          <a:p>
            <a:endParaRPr kumimoji="1" lang="en-US" altLang="ja-JP" dirty="0" smtClean="0"/>
          </a:p>
          <a:p>
            <a:r>
              <a:rPr kumimoji="1" lang="ja-JP" altLang="en-US" dirty="0" smtClean="0"/>
              <a:t>　　　　　　　　　　　　　　　　　　　　　　　　　　　　例えば原子命題</a:t>
            </a:r>
            <a:r>
              <a:rPr kumimoji="1" lang="en-US" altLang="ja-JP" dirty="0" smtClean="0"/>
              <a:t>AP</a:t>
            </a:r>
            <a:r>
              <a:rPr kumimoji="1" lang="ja-JP" altLang="en-US" dirty="0" smtClean="0"/>
              <a:t>を</a:t>
            </a:r>
            <a:r>
              <a:rPr kumimoji="1" lang="en-US" altLang="ja-JP" dirty="0" smtClean="0"/>
              <a:t>count </a:t>
            </a:r>
            <a:r>
              <a:rPr kumimoji="1" lang="ja-JP" altLang="en-US" dirty="0" smtClean="0"/>
              <a:t>と </a:t>
            </a:r>
            <a:r>
              <a:rPr kumimoji="1" lang="en-US" altLang="ja-JP" dirty="0" smtClean="0"/>
              <a:t>alarm</a:t>
            </a:r>
            <a:r>
              <a:rPr kumimoji="1" lang="ja-JP" altLang="en-US" dirty="0" smtClean="0"/>
              <a:t>にすると</a:t>
            </a:r>
            <a:endParaRPr kumimoji="1" lang="en-US" altLang="ja-JP" dirty="0" smtClean="0"/>
          </a:p>
          <a:p>
            <a:endParaRPr kumimoji="1" lang="en-US" altLang="ja-JP" dirty="0" smtClean="0"/>
          </a:p>
          <a:p>
            <a:r>
              <a:rPr kumimoji="1" lang="ja-JP" altLang="en-US" dirty="0" smtClean="0"/>
              <a:t>　　　　　　　　　　　　　　　　　　　　　　はじめは，カウントもされてなく，アラームもなってない状態で，次はカウント中だがアラームはなっていない状態で，最後がアラームがなってカウントが停止している状態になります．</a:t>
            </a:r>
            <a:endParaRPr kumimoji="1" lang="en-US" altLang="ja-JP" dirty="0" smtClean="0"/>
          </a:p>
          <a:p>
            <a:endParaRPr kumimoji="1" lang="en-US" altLang="ja-JP" dirty="0" smtClean="0"/>
          </a:p>
          <a:p>
            <a:endParaRPr kumimoji="1" lang="en-US" altLang="ja-JP" dirty="0" smtClean="0"/>
          </a:p>
          <a:p>
            <a:r>
              <a:rPr kumimoji="1" lang="ja-JP" altLang="en-US" dirty="0" smtClean="0"/>
              <a:t>次にオートマトンです．</a:t>
            </a:r>
            <a:endParaRPr kumimoji="1" lang="en-US" altLang="ja-JP" dirty="0" smtClean="0"/>
          </a:p>
          <a:p>
            <a:r>
              <a:rPr kumimoji="1" lang="ja-JP" altLang="en-US" dirty="0" smtClean="0"/>
              <a:t>　　　　　　　　　　　　　　　　　　　</a:t>
            </a:r>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10</a:t>
            </a:fld>
            <a:endParaRPr lang="en-US" altLang="ja-JP"/>
          </a:p>
        </p:txBody>
      </p:sp>
    </p:spTree>
    <p:extLst>
      <p:ext uri="{BB962C8B-B14F-4D97-AF65-F5344CB8AC3E}">
        <p14:creationId xmlns:p14="http://schemas.microsoft.com/office/powerpoint/2010/main" val="553886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オートマトンは，コンピュータの動作を表すモデルのことで，イベントに対してシステムがどのように状態を変化させるかを表しています．</a:t>
            </a:r>
            <a:endParaRPr kumimoji="1" lang="en-US" altLang="ja-JP" dirty="0" smtClean="0"/>
          </a:p>
          <a:p>
            <a:endParaRPr kumimoji="1" lang="en-US" altLang="ja-JP" dirty="0" smtClean="0"/>
          </a:p>
          <a:p>
            <a:r>
              <a:rPr kumimoji="1" lang="ja-JP" altLang="en-US" dirty="0" smtClean="0"/>
              <a:t>で，オートマトンの定義はこちらの</a:t>
            </a:r>
            <a:r>
              <a:rPr kumimoji="1" lang="en-US" altLang="ja-JP" dirty="0" smtClean="0"/>
              <a:t>5</a:t>
            </a:r>
            <a:r>
              <a:rPr kumimoji="1" lang="ja-JP" altLang="en-US" dirty="0" smtClean="0"/>
              <a:t>つ組で定義されます．</a:t>
            </a:r>
            <a:endParaRPr kumimoji="1" lang="en-US" altLang="ja-JP" dirty="0" smtClean="0"/>
          </a:p>
          <a:p>
            <a:endParaRPr kumimoji="1" lang="en-US" altLang="ja-JP" dirty="0" smtClean="0"/>
          </a:p>
          <a:p>
            <a:r>
              <a:rPr kumimoji="1" lang="ja-JP" altLang="en-US" dirty="0" smtClean="0"/>
              <a:t>　　オートマンは，このように受理状態があり，オートマトンによって受理される語を受理言語といいます．その中でも有限オートマトンによって受理される言語は，正規表現と呼ばれます．</a:t>
            </a:r>
            <a:endParaRPr kumimoji="1" lang="en-US" altLang="ja-JP" dirty="0" smtClean="0"/>
          </a:p>
          <a:p>
            <a:endParaRPr kumimoji="1" lang="en-US" altLang="ja-JP" dirty="0" smtClean="0"/>
          </a:p>
          <a:p>
            <a:r>
              <a:rPr kumimoji="1" lang="ja-JP" altLang="en-US" dirty="0" smtClean="0"/>
              <a:t>　　　　　　　　　こちらの例は，</a:t>
            </a:r>
            <a:r>
              <a:rPr kumimoji="1" lang="en-US" altLang="ja-JP" dirty="0" smtClean="0"/>
              <a:t>a</a:t>
            </a:r>
            <a:r>
              <a:rPr kumimoji="1" lang="ja-JP" altLang="en-US" dirty="0" smtClean="0"/>
              <a:t>ではじまり，</a:t>
            </a:r>
            <a:r>
              <a:rPr kumimoji="1" lang="en-US" altLang="ja-JP" dirty="0" smtClean="0"/>
              <a:t>a</a:t>
            </a:r>
            <a:r>
              <a:rPr kumimoji="1" lang="ja-JP" altLang="en-US" dirty="0" smtClean="0"/>
              <a:t>で終わる言語を受理するオートマトンになっています．</a:t>
            </a:r>
            <a:endParaRPr kumimoji="1" lang="en-US" altLang="ja-JP" dirty="0" smtClean="0"/>
          </a:p>
          <a:p>
            <a:endParaRPr kumimoji="1" lang="en-US" altLang="ja-JP" dirty="0" smtClean="0"/>
          </a:p>
          <a:p>
            <a:r>
              <a:rPr kumimoji="1" lang="ja-JP" altLang="en-US" dirty="0" smtClean="0"/>
              <a:t>次に時相論理です．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11</a:t>
            </a:fld>
            <a:endParaRPr lang="en-US" altLang="ja-JP"/>
          </a:p>
        </p:txBody>
      </p:sp>
    </p:spTree>
    <p:extLst>
      <p:ext uri="{BB962C8B-B14F-4D97-AF65-F5344CB8AC3E}">
        <p14:creationId xmlns:p14="http://schemas.microsoft.com/office/powerpoint/2010/main" val="23099231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時相論理とは，命題の真偽が時間に依存する論理のことで　　　　　　　　　　　　　　今回</a:t>
            </a:r>
            <a:r>
              <a:rPr kumimoji="1" lang="ja-JP" altLang="en-US" dirty="0" smtClean="0"/>
              <a:t>は，離散的な時間のみを扱います．              </a:t>
            </a:r>
            <a:r>
              <a:rPr kumimoji="1" lang="ja-JP" altLang="en-US" dirty="0" smtClean="0"/>
              <a:t> </a:t>
            </a:r>
            <a:r>
              <a:rPr kumimoji="1" lang="en-US" altLang="ja-JP" dirty="0" smtClean="0"/>
              <a:t>//</a:t>
            </a:r>
            <a:r>
              <a:rPr kumimoji="1" lang="ja-JP" altLang="en-US" dirty="0" smtClean="0"/>
              <a:t>つまり，順序づけられたとびとびの時点を議論し，その時点に応じて命題の真偽が変わりうるという状況です．</a:t>
            </a:r>
            <a:endParaRPr kumimoji="1" lang="en-US" altLang="ja-JP" dirty="0" smtClean="0"/>
          </a:p>
          <a:p>
            <a:endParaRPr kumimoji="1" lang="en-US" altLang="ja-JP" dirty="0" smtClean="0"/>
          </a:p>
          <a:p>
            <a:r>
              <a:rPr kumimoji="1" lang="ja-JP" altLang="en-US" dirty="0" smtClean="0"/>
              <a:t>例えば，</a:t>
            </a:r>
            <a:r>
              <a:rPr lang="ja-JP" altLang="en-US" dirty="0" smtClean="0"/>
              <a:t>「私は腹ペコだ」という文を考えてみます．この文の意味は時間経過に関わらず一定</a:t>
            </a:r>
            <a:r>
              <a:rPr lang="ja-JP" altLang="en-US" dirty="0" smtClean="0"/>
              <a:t>です</a:t>
            </a:r>
            <a:r>
              <a:rPr lang="ja-JP" altLang="en-US" dirty="0" smtClean="0"/>
              <a:t>が、その真偽は時間経過によって変化します．</a:t>
            </a:r>
            <a:endParaRPr lang="en-US" altLang="ja-JP" dirty="0" smtClean="0"/>
          </a:p>
          <a:p>
            <a:endParaRPr lang="en-US" altLang="ja-JP" dirty="0" smtClean="0"/>
          </a:p>
          <a:p>
            <a:r>
              <a:rPr lang="ja-JP" altLang="en-US" dirty="0" smtClean="0"/>
              <a:t>あるときは真だし、またあるときは偽になります。しかし、同時に真でもあり偽でもあるということはありえません．時相論理ではこういった，時間と共に真理値が変化する文を扱います．</a:t>
            </a:r>
            <a:endParaRPr lang="en-US" altLang="ja-JP" dirty="0" smtClean="0"/>
          </a:p>
          <a:p>
            <a:endParaRPr kumimoji="1" lang="en-US" altLang="ja-JP" dirty="0" smtClean="0"/>
          </a:p>
          <a:p>
            <a:r>
              <a:rPr kumimoji="1" lang="ja-JP" altLang="en-US" dirty="0" smtClean="0"/>
              <a:t>で，</a:t>
            </a:r>
            <a:endParaRPr kumimoji="1" lang="en-US" altLang="ja-JP" dirty="0" smtClean="0"/>
          </a:p>
          <a:p>
            <a:endParaRPr kumimoji="1" lang="en-US" altLang="ja-JP" dirty="0" smtClean="0"/>
          </a:p>
          <a:p>
            <a:r>
              <a:rPr kumimoji="1" lang="ja-JP" altLang="en-US" dirty="0" smtClean="0"/>
              <a:t>時相論理には時間の捉え方によって，線形時相論理と計算機論理があります．</a:t>
            </a:r>
            <a:endParaRPr kumimoji="1" lang="en-US" altLang="ja-JP" dirty="0" smtClean="0"/>
          </a:p>
          <a:p>
            <a:endParaRPr kumimoji="1" lang="en-US" altLang="ja-JP" dirty="0" smtClean="0"/>
          </a:p>
          <a:p>
            <a:r>
              <a:rPr kumimoji="1" lang="ja-JP" altLang="en-US" dirty="0" smtClean="0"/>
              <a:t>　　　線形時相論理は，このようにある時点から次の時点が決定的に決まると捉えることで．</a:t>
            </a:r>
            <a:endParaRPr kumimoji="1" lang="en-US" altLang="ja-JP" dirty="0" smtClean="0"/>
          </a:p>
          <a:p>
            <a:endParaRPr kumimoji="1" lang="en-US" altLang="ja-JP" dirty="0" smtClean="0"/>
          </a:p>
          <a:p>
            <a:r>
              <a:rPr kumimoji="1" lang="ja-JP" altLang="en-US" dirty="0" smtClean="0"/>
              <a:t>　　　計算機論理は，ある時点から次の時点が複数存在し，非決定的に決まることです．</a:t>
            </a:r>
            <a:endParaRPr kumimoji="1" lang="en-US" altLang="ja-JP" dirty="0" smtClean="0"/>
          </a:p>
          <a:p>
            <a:endParaRPr kumimoji="1" lang="en-US" altLang="ja-JP" dirty="0" smtClean="0"/>
          </a:p>
          <a:p>
            <a:r>
              <a:rPr kumimoji="1" lang="ja-JP" altLang="en-US" dirty="0" smtClean="0"/>
              <a:t>　　　　　　　　</a:t>
            </a:r>
            <a:endParaRPr kumimoji="1" lang="en-US" altLang="ja-JP" dirty="0" smtClean="0"/>
          </a:p>
          <a:p>
            <a:r>
              <a:rPr kumimoji="1" lang="ja-JP" altLang="en-US" dirty="0" smtClean="0"/>
              <a:t>　　　　　　　　　　　　　　　　　　　　　で，こちらは時間に関する論理記号を表しています．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12</a:t>
            </a:fld>
            <a:endParaRPr lang="en-US" altLang="ja-JP"/>
          </a:p>
        </p:txBody>
      </p:sp>
    </p:spTree>
    <p:extLst>
      <p:ext uri="{BB962C8B-B14F-4D97-AF65-F5344CB8AC3E}">
        <p14:creationId xmlns:p14="http://schemas.microsoft.com/office/powerpoint/2010/main" val="40429761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ここでは，モデル検査による検証を例題を通して紹介します</a:t>
            </a:r>
            <a:endParaRPr kumimoji="1" lang="en-US" altLang="ja-JP" dirty="0" smtClean="0"/>
          </a:p>
          <a:p>
            <a:endParaRPr kumimoji="1" lang="en-US" altLang="ja-JP" dirty="0" smtClean="0"/>
          </a:p>
          <a:p>
            <a:r>
              <a:rPr kumimoji="1" lang="ja-JP" altLang="en-US" dirty="0" smtClean="0"/>
              <a:t>　　　　</a:t>
            </a:r>
            <a:r>
              <a:rPr kumimoji="1" lang="ja-JP" altLang="en-US" dirty="0"/>
              <a:t>　</a:t>
            </a:r>
            <a:r>
              <a:rPr kumimoji="1" lang="ja-JP" altLang="en-US" dirty="0" smtClean="0"/>
              <a:t>例題は，</a:t>
            </a:r>
            <a:endParaRPr kumimoji="1" lang="en-US" altLang="ja-JP" dirty="0" smtClean="0"/>
          </a:p>
          <a:p>
            <a:r>
              <a:rPr kumimoji="1" lang="ja-JP" altLang="en-US" dirty="0" smtClean="0"/>
              <a:t>　　　　　プロセス</a:t>
            </a:r>
            <a:r>
              <a:rPr kumimoji="1" lang="en-US" altLang="ja-JP" dirty="0" err="1" smtClean="0"/>
              <a:t>a,b</a:t>
            </a:r>
            <a:r>
              <a:rPr kumimoji="1" lang="ja-JP" altLang="en-US" dirty="0" smtClean="0"/>
              <a:t>がプリンタとスキャナを使う例題を紹介します．</a:t>
            </a:r>
            <a:endParaRPr kumimoji="1" lang="en-US" altLang="ja-JP" dirty="0" smtClean="0"/>
          </a:p>
          <a:p>
            <a:endParaRPr kumimoji="1" lang="en-US" altLang="ja-JP" dirty="0" smtClean="0"/>
          </a:p>
          <a:p>
            <a:r>
              <a:rPr kumimoji="1" lang="ja-JP" altLang="en-US" dirty="0" smtClean="0"/>
              <a:t>　　　　　　　　　例題の概要は，このようにプロセス</a:t>
            </a:r>
            <a:r>
              <a:rPr kumimoji="1" lang="en-US" altLang="ja-JP" dirty="0" err="1" smtClean="0"/>
              <a:t>a,b</a:t>
            </a:r>
            <a:r>
              <a:rPr kumimoji="1" lang="en-US" altLang="ja-JP" dirty="0" smtClean="0"/>
              <a:t>,</a:t>
            </a:r>
            <a:r>
              <a:rPr kumimoji="1" lang="ja-JP" altLang="en-US" dirty="0" smtClean="0"/>
              <a:t>プリンタ</a:t>
            </a:r>
            <a:r>
              <a:rPr kumimoji="1" lang="en-US" altLang="ja-JP" dirty="0" smtClean="0"/>
              <a:t>,</a:t>
            </a:r>
            <a:r>
              <a:rPr kumimoji="1" lang="ja-JP" altLang="en-US" dirty="0" smtClean="0"/>
              <a:t>スキャナがあり・・・　となっています．</a:t>
            </a:r>
            <a:endParaRPr kumimoji="1" lang="en-US" altLang="ja-JP" dirty="0" smtClean="0"/>
          </a:p>
          <a:p>
            <a:endParaRPr kumimoji="1" lang="en-US" altLang="ja-JP" dirty="0" smtClean="0"/>
          </a:p>
          <a:p>
            <a:endParaRPr kumimoji="1" lang="en-US" altLang="ja-JP" dirty="0" smtClean="0"/>
          </a:p>
          <a:p>
            <a:r>
              <a:rPr kumimoji="1" lang="ja-JP" altLang="en-US" dirty="0" smtClean="0"/>
              <a:t>　　　　　　　　　　仕様記述は，各プロセスとプリンタ、スキャナの振る舞いを示しています．でこの</a:t>
            </a:r>
            <a:r>
              <a:rPr kumimoji="1" lang="en-US" altLang="ja-JP" dirty="0" smtClean="0"/>
              <a:t>4</a:t>
            </a:r>
            <a:r>
              <a:rPr kumimoji="1" lang="ja-JP" altLang="en-US" dirty="0" smtClean="0"/>
              <a:t>桁は　・・・・・・・・・・　を表しています．</a:t>
            </a:r>
            <a:endParaRPr kumimoji="1" lang="en-US" altLang="ja-JP" dirty="0" smtClean="0"/>
          </a:p>
          <a:p>
            <a:endParaRPr kumimoji="1" lang="en-US" altLang="ja-JP" dirty="0" smtClean="0"/>
          </a:p>
          <a:p>
            <a:r>
              <a:rPr kumimoji="1" lang="ja-JP" altLang="en-US" dirty="0" smtClean="0"/>
              <a:t>　　</a:t>
            </a:r>
            <a:endParaRPr kumimoji="1" lang="en-US" altLang="ja-JP" dirty="0" smtClean="0"/>
          </a:p>
          <a:p>
            <a:r>
              <a:rPr kumimoji="1" lang="ja-JP" altLang="en-US" dirty="0" smtClean="0"/>
              <a:t>　　　　性質記述</a:t>
            </a:r>
            <a:endParaRPr kumimoji="1" lang="en-US" altLang="ja-JP" dirty="0" smtClean="0"/>
          </a:p>
          <a:p>
            <a:r>
              <a:rPr kumimoji="1" lang="ja-JP" altLang="en-US" dirty="0" smtClean="0"/>
              <a:t>　　</a:t>
            </a:r>
            <a:endParaRPr kumimoji="1" lang="en-US" altLang="ja-JP" dirty="0" smtClean="0"/>
          </a:p>
          <a:p>
            <a:r>
              <a:rPr kumimoji="1" lang="ja-JP" altLang="en-US" dirty="0" smtClean="0"/>
              <a:t>　　　モデル検査では，様々な性質が検証できるが，その典型的なものとして</a:t>
            </a:r>
            <a:endParaRPr kumimoji="1" lang="en-US" altLang="ja-JP" dirty="0" smtClean="0"/>
          </a:p>
          <a:p>
            <a:endParaRPr kumimoji="1" lang="en-US" altLang="ja-JP" dirty="0" smtClean="0"/>
          </a:p>
          <a:p>
            <a:r>
              <a:rPr kumimoji="1" lang="ja-JP" altLang="en-US" dirty="0" smtClean="0"/>
              <a:t>　　　　　　１．２．３．があります．　で次のスライドに行きます．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13</a:t>
            </a:fld>
            <a:endParaRPr lang="en-US" altLang="ja-JP"/>
          </a:p>
        </p:txBody>
      </p:sp>
    </p:spTree>
    <p:extLst>
      <p:ext uri="{BB962C8B-B14F-4D97-AF65-F5344CB8AC3E}">
        <p14:creationId xmlns:p14="http://schemas.microsoft.com/office/powerpoint/2010/main" val="19090162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実は，例題をモデル検査すると，性質記述の</a:t>
            </a:r>
            <a:r>
              <a:rPr kumimoji="1" lang="en-US" altLang="ja-JP" dirty="0" smtClean="0"/>
              <a:t>…</a:t>
            </a:r>
            <a:r>
              <a:rPr kumimoji="1" lang="ja-JP" altLang="en-US" dirty="0" smtClean="0"/>
              <a:t>　活性に関する性質は成立しない．</a:t>
            </a:r>
            <a:endParaRPr kumimoji="1" lang="en-US" altLang="ja-JP" dirty="0" smtClean="0"/>
          </a:p>
          <a:p>
            <a:endParaRPr kumimoji="1" lang="en-US" altLang="ja-JP" dirty="0" smtClean="0"/>
          </a:p>
          <a:p>
            <a:r>
              <a:rPr kumimoji="1" lang="ja-JP" altLang="en-US" dirty="0" smtClean="0"/>
              <a:t>　　　　　　　　　　　例えば，反例として</a:t>
            </a:r>
            <a:r>
              <a:rPr kumimoji="1" lang="en-US" altLang="ja-JP" dirty="0" smtClean="0"/>
              <a:t>…</a:t>
            </a:r>
            <a:r>
              <a:rPr kumimoji="1" lang="ja-JP" altLang="en-US" dirty="0" smtClean="0"/>
              <a:t>　　　があり</a:t>
            </a:r>
            <a:endParaRPr kumimoji="1" lang="en-US" altLang="ja-JP" dirty="0" smtClean="0"/>
          </a:p>
          <a:p>
            <a:endParaRPr kumimoji="1" lang="en-US" altLang="ja-JP" dirty="0" smtClean="0"/>
          </a:p>
          <a:p>
            <a:r>
              <a:rPr kumimoji="1" lang="ja-JP" altLang="en-US" dirty="0" smtClean="0"/>
              <a:t>　　　　　　　　　　　</a:t>
            </a:r>
            <a:r>
              <a:rPr kumimoji="1" lang="en-US" altLang="ja-JP" dirty="0" smtClean="0"/>
              <a:t>[1111]</a:t>
            </a:r>
            <a:r>
              <a:rPr kumimoji="1" lang="ja-JP" altLang="en-US" dirty="0" smtClean="0"/>
              <a:t>の状態は，プロセス</a:t>
            </a:r>
            <a:r>
              <a:rPr kumimoji="1" lang="en-US" altLang="ja-JP" dirty="0" smtClean="0"/>
              <a:t>a</a:t>
            </a:r>
            <a:r>
              <a:rPr kumimoji="1" lang="ja-JP" altLang="en-US" dirty="0" smtClean="0"/>
              <a:t>と</a:t>
            </a:r>
            <a:r>
              <a:rPr kumimoji="1" lang="en-US" altLang="ja-JP" dirty="0" smtClean="0"/>
              <a:t>b</a:t>
            </a:r>
            <a:r>
              <a:rPr kumimoji="1" lang="ja-JP" altLang="en-US" dirty="0" smtClean="0"/>
              <a:t>がそれぞれプリンタとスキャナの利用権確保してしまい，お互いに相手の開放待ち続ける状態になってしまいます．</a:t>
            </a:r>
            <a:endParaRPr kumimoji="1" lang="en-US" altLang="ja-JP" dirty="0" smtClean="0"/>
          </a:p>
          <a:p>
            <a:endParaRPr kumimoji="1" lang="en-US" altLang="ja-JP" dirty="0" smtClean="0"/>
          </a:p>
          <a:p>
            <a:r>
              <a:rPr kumimoji="1" lang="ja-JP" altLang="en-US" dirty="0" smtClean="0"/>
              <a:t>　　　　　　　　　　　このような状態をデッドロックと言います．</a:t>
            </a:r>
            <a:endParaRPr kumimoji="1" lang="en-US" altLang="ja-JP" dirty="0" smtClean="0"/>
          </a:p>
          <a:p>
            <a:endParaRPr kumimoji="1" lang="en-US" altLang="ja-JP" dirty="0" smtClean="0"/>
          </a:p>
          <a:p>
            <a:r>
              <a:rPr kumimoji="1" lang="ja-JP" altLang="en-US" dirty="0" smtClean="0"/>
              <a:t>　　　　　　　　　</a:t>
            </a:r>
            <a:endParaRPr kumimoji="1" lang="en-US" altLang="ja-JP" dirty="0" smtClean="0"/>
          </a:p>
          <a:p>
            <a:r>
              <a:rPr kumimoji="1" lang="ja-JP" altLang="en-US" dirty="0" smtClean="0"/>
              <a:t>　　　　　　　　　　　　　　　　　　　で，この問題を改善した改良版がこちらになります．</a:t>
            </a:r>
            <a:endParaRPr kumimoji="1" lang="en-US" altLang="ja-JP" dirty="0" smtClean="0"/>
          </a:p>
          <a:p>
            <a:endParaRPr kumimoji="1" lang="en-US" altLang="ja-JP" dirty="0" smtClean="0"/>
          </a:p>
          <a:p>
            <a:r>
              <a:rPr kumimoji="1" lang="ja-JP" altLang="en-US" dirty="0" smtClean="0"/>
              <a:t>　　　　　　　　　　　　　　　　　　　　改良点として，</a:t>
            </a:r>
            <a:r>
              <a:rPr kumimoji="1" lang="en-US" altLang="ja-JP" dirty="0" smtClean="0"/>
              <a:t>…</a:t>
            </a:r>
            <a:r>
              <a:rPr kumimoji="1" lang="ja-JP" altLang="en-US" dirty="0" smtClean="0"/>
              <a:t>ことで先ほどのデッドロックは解消できます．</a:t>
            </a:r>
            <a:endParaRPr kumimoji="1" lang="en-US" altLang="ja-JP" dirty="0" smtClean="0"/>
          </a:p>
          <a:p>
            <a:endParaRPr kumimoji="1" lang="en-US" altLang="ja-JP" dirty="0" smtClean="0"/>
          </a:p>
          <a:p>
            <a:r>
              <a:rPr kumimoji="1" lang="ja-JP" altLang="en-US" dirty="0" smtClean="0"/>
              <a:t>　　　　　　　　　　　　　　　　　　　　　　　　　　</a:t>
            </a:r>
            <a:endParaRPr kumimoji="1" lang="en-US" altLang="ja-JP" dirty="0" smtClean="0"/>
          </a:p>
          <a:p>
            <a:r>
              <a:rPr kumimoji="1" lang="ja-JP" altLang="en-US" dirty="0" smtClean="0"/>
              <a:t>　　　　　　　　　　　　　　　　　　　　　　　　　　　　　　　　　　なお，並列動作においては特定の・・・します．例では・・・があります</a:t>
            </a:r>
            <a:endParaRPr kumimoji="1" lang="en-US" altLang="ja-JP" dirty="0" smtClean="0"/>
          </a:p>
          <a:p>
            <a:endParaRPr kumimoji="1" lang="en-US" altLang="ja-JP" dirty="0" smtClean="0"/>
          </a:p>
          <a:p>
            <a:r>
              <a:rPr kumimoji="1" lang="ja-JP" altLang="en-US" dirty="0" smtClean="0"/>
              <a:t>　　　　　　　　　　　　　　　　　　　　　　　　　　　　　　　　　　このような性質を公平性というらしいです．でこの公平性を考慮するかどうかで検証結果が変わることがあるので，しっかりと考える必要があります．</a:t>
            </a:r>
            <a:endParaRPr kumimoji="1" lang="en-US" altLang="ja-JP" dirty="0" smtClean="0"/>
          </a:p>
          <a:p>
            <a:endParaRPr kumimoji="1" lang="en-US" altLang="ja-JP" dirty="0" smtClean="0"/>
          </a:p>
          <a:p>
            <a:r>
              <a:rPr kumimoji="1" lang="ja-JP" altLang="en-US" dirty="0" smtClean="0"/>
              <a:t>次に状態爆発です．</a:t>
            </a:r>
            <a:endParaRPr kumimoji="1" lang="en-US" altLang="ja-JP" dirty="0" smtClean="0"/>
          </a:p>
          <a:p>
            <a:r>
              <a:rPr kumimoji="1" lang="ja-JP" altLang="en-US" dirty="0" smtClean="0"/>
              <a:t>　　　　　　　　　　　　　　　　　　　　　　　</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14</a:t>
            </a:fld>
            <a:endParaRPr lang="en-US" altLang="ja-JP"/>
          </a:p>
        </p:txBody>
      </p:sp>
    </p:spTree>
    <p:extLst>
      <p:ext uri="{BB962C8B-B14F-4D97-AF65-F5344CB8AC3E}">
        <p14:creationId xmlns:p14="http://schemas.microsoft.com/office/powerpoint/2010/main" val="29329824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状態爆発とは，</a:t>
            </a:r>
            <a:r>
              <a:rPr kumimoji="1" lang="en-US" altLang="ja-JP" dirty="0" smtClean="0"/>
              <a:t>…</a:t>
            </a:r>
          </a:p>
          <a:p>
            <a:endParaRPr kumimoji="1" lang="en-US" altLang="ja-JP" dirty="0" smtClean="0"/>
          </a:p>
          <a:p>
            <a:r>
              <a:rPr kumimoji="1" lang="ja-JP" altLang="en-US" dirty="0" smtClean="0"/>
              <a:t>　　検査する状態数は組み合わせ的に増えるために容易に発生します．</a:t>
            </a:r>
            <a:endParaRPr kumimoji="1" lang="en-US" altLang="ja-JP" dirty="0" smtClean="0"/>
          </a:p>
          <a:p>
            <a:r>
              <a:rPr kumimoji="1" lang="ja-JP" altLang="en-US" dirty="0" smtClean="0"/>
              <a:t>　</a:t>
            </a:r>
            <a:endParaRPr kumimoji="1" lang="en-US" altLang="ja-JP" dirty="0" smtClean="0"/>
          </a:p>
          <a:p>
            <a:r>
              <a:rPr kumimoji="1" lang="ja-JP" altLang="en-US" dirty="0" smtClean="0"/>
              <a:t>　　</a:t>
            </a:r>
            <a:endParaRPr kumimoji="1" lang="en-US" altLang="ja-JP" dirty="0" smtClean="0"/>
          </a:p>
          <a:p>
            <a:r>
              <a:rPr kumimoji="1" lang="ja-JP" altLang="en-US" dirty="0" smtClean="0"/>
              <a:t>なので，状態爆発への対応が重要になってきます．</a:t>
            </a:r>
            <a:endParaRPr kumimoji="1" lang="en-US" altLang="ja-JP" dirty="0" smtClean="0"/>
          </a:p>
          <a:p>
            <a:endParaRPr kumimoji="1" lang="en-US" altLang="ja-JP" dirty="0" smtClean="0"/>
          </a:p>
          <a:p>
            <a:r>
              <a:rPr kumimoji="1" lang="ja-JP" altLang="en-US" dirty="0" smtClean="0"/>
              <a:t>典型的な対応方法としては，抽象化と部分的探索があり</a:t>
            </a:r>
            <a:endParaRPr kumimoji="1" lang="en-US" altLang="ja-JP" dirty="0" smtClean="0"/>
          </a:p>
          <a:p>
            <a:endParaRPr kumimoji="1" lang="en-US" altLang="ja-JP" dirty="0" smtClean="0"/>
          </a:p>
          <a:p>
            <a:r>
              <a:rPr kumimoji="1" lang="ja-JP" altLang="en-US" dirty="0" smtClean="0"/>
              <a:t>　　　　　　　　　　　　　　　</a:t>
            </a:r>
            <a:endParaRPr kumimoji="1" lang="en-US" altLang="ja-JP" dirty="0" smtClean="0"/>
          </a:p>
          <a:p>
            <a:r>
              <a:rPr kumimoji="1" lang="ja-JP" altLang="en-US" dirty="0" smtClean="0"/>
              <a:t>　　　　　・抽象化は・・・ということで，例えば検証する性質にとって区別する必要のない状態やデータをまとめることで状態数を減らす方法です．</a:t>
            </a:r>
            <a:endParaRPr kumimoji="1" lang="en-US" altLang="ja-JP" dirty="0" smtClean="0"/>
          </a:p>
          <a:p>
            <a:endParaRPr kumimoji="1" lang="en-US" altLang="ja-JP" dirty="0" smtClean="0"/>
          </a:p>
          <a:p>
            <a:r>
              <a:rPr kumimoji="1" lang="ja-JP" altLang="en-US" dirty="0" smtClean="0"/>
              <a:t>　　　　　・部分的探索は，・・・ということで，例えば，有界モデル検査という方法では，探索の深さを限定することで高速なモデル検査を実現して</a:t>
            </a:r>
            <a:r>
              <a:rPr kumimoji="1" lang="ja-JP" altLang="en-US" smtClean="0"/>
              <a:t>います．．</a:t>
            </a:r>
            <a:r>
              <a:rPr kumimoji="1" lang="ja-JP" altLang="en-US" dirty="0" smtClean="0"/>
              <a:t>　　　　　　　　　　　　　　　　　　</a:t>
            </a:r>
            <a:endParaRPr kumimoji="1" lang="en-US" altLang="ja-JP" dirty="0" smtClean="0"/>
          </a:p>
          <a:p>
            <a:r>
              <a:rPr kumimoji="1" lang="ja-JP" altLang="en-US" dirty="0" smtClean="0"/>
              <a:t>　　　　　　　　　　　　　　　</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15</a:t>
            </a:fld>
            <a:endParaRPr lang="en-US" altLang="ja-JP"/>
          </a:p>
        </p:txBody>
      </p:sp>
    </p:spTree>
    <p:extLst>
      <p:ext uri="{BB962C8B-B14F-4D97-AF65-F5344CB8AC3E}">
        <p14:creationId xmlns:p14="http://schemas.microsoft.com/office/powerpoint/2010/main" val="29135858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最後に形式手法の活用です．</a:t>
            </a:r>
            <a:endParaRPr kumimoji="1" lang="en-US" altLang="ja-JP" dirty="0" smtClean="0"/>
          </a:p>
          <a:p>
            <a:endParaRPr kumimoji="1" lang="en-US" altLang="ja-JP" dirty="0" smtClean="0"/>
          </a:p>
          <a:p>
            <a:r>
              <a:rPr kumimoji="1" lang="ja-JP" altLang="en-US" dirty="0" smtClean="0"/>
              <a:t>　形式手法というのは，ソフトウェア・・・・ので，モデル上で確認できた性質が・・・・</a:t>
            </a:r>
            <a:endParaRPr kumimoji="1" lang="en-US" altLang="ja-JP" dirty="0" smtClean="0"/>
          </a:p>
          <a:p>
            <a:endParaRPr kumimoji="1" lang="en-US" altLang="ja-JP" dirty="0" smtClean="0"/>
          </a:p>
          <a:p>
            <a:r>
              <a:rPr kumimoji="1" lang="ja-JP" altLang="en-US" dirty="0" smtClean="0"/>
              <a:t>　　　　　　そこで，モデル化・・・妥当であるか</a:t>
            </a:r>
            <a:r>
              <a:rPr kumimoji="1" lang="ja-JP" altLang="en-US" dirty="0" err="1" smtClean="0"/>
              <a:t>や</a:t>
            </a:r>
            <a:r>
              <a:rPr kumimoji="1" lang="ja-JP" altLang="en-US" dirty="0" smtClean="0"/>
              <a:t>，モデル検証・・・どう解釈するかを十分に考えなければなりません．</a:t>
            </a:r>
            <a:endParaRPr kumimoji="1" lang="en-US" altLang="ja-JP" dirty="0" smtClean="0"/>
          </a:p>
          <a:p>
            <a:endParaRPr kumimoji="1" lang="en-US" altLang="ja-JP" dirty="0" smtClean="0"/>
          </a:p>
          <a:p>
            <a:endParaRPr kumimoji="1" lang="en-US" altLang="ja-JP" dirty="0" smtClean="0"/>
          </a:p>
          <a:p>
            <a:r>
              <a:rPr kumimoji="1" lang="ja-JP" altLang="en-US" dirty="0" smtClean="0"/>
              <a:t>で，形式手法の開発の中での位置づけ，どのタイミング・・・　ということなんですがこれを決めるのも重要で形式手法は適用行ストが・・・になってきます．</a:t>
            </a:r>
            <a:endParaRPr kumimoji="1" lang="en-US" altLang="ja-JP" dirty="0" smtClean="0"/>
          </a:p>
          <a:p>
            <a:endParaRPr kumimoji="1" lang="en-US" altLang="ja-JP" dirty="0" smtClean="0"/>
          </a:p>
          <a:p>
            <a:r>
              <a:rPr kumimoji="1" lang="ja-JP" altLang="en-US" dirty="0" smtClean="0"/>
              <a:t>でまとめです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16</a:t>
            </a:fld>
            <a:endParaRPr lang="en-US" altLang="ja-JP"/>
          </a:p>
        </p:txBody>
      </p:sp>
    </p:spTree>
    <p:extLst>
      <p:ext uri="{BB962C8B-B14F-4D97-AF65-F5344CB8AC3E}">
        <p14:creationId xmlns:p14="http://schemas.microsoft.com/office/powerpoint/2010/main" val="9495586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17</a:t>
            </a:fld>
            <a:endParaRPr lang="en-US" altLang="ja-JP"/>
          </a:p>
        </p:txBody>
      </p:sp>
    </p:spTree>
    <p:extLst>
      <p:ext uri="{BB962C8B-B14F-4D97-AF65-F5344CB8AC3E}">
        <p14:creationId xmlns:p14="http://schemas.microsoft.com/office/powerpoint/2010/main" val="512799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2</a:t>
            </a:fld>
            <a:endParaRPr lang="en-US" altLang="ja-JP"/>
          </a:p>
        </p:txBody>
      </p:sp>
    </p:spTree>
    <p:extLst>
      <p:ext uri="{BB962C8B-B14F-4D97-AF65-F5344CB8AC3E}">
        <p14:creationId xmlns:p14="http://schemas.microsoft.com/office/powerpoint/2010/main" val="57868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形式手法の概要</a:t>
            </a:r>
            <a:endParaRPr kumimoji="1" lang="en-US" altLang="ja-JP" dirty="0" smtClean="0"/>
          </a:p>
          <a:p>
            <a:endParaRPr kumimoji="1" lang="en-US" altLang="ja-JP" dirty="0" smtClean="0"/>
          </a:p>
          <a:p>
            <a:r>
              <a:rPr kumimoji="1" lang="ja-JP" altLang="en-US" dirty="0" smtClean="0"/>
              <a:t>　　　　　　　　　　形式手法とは，</a:t>
            </a:r>
            <a:r>
              <a:rPr kumimoji="1" lang="en-US" altLang="ja-JP" dirty="0" smtClean="0"/>
              <a:t>…</a:t>
            </a:r>
            <a:r>
              <a:rPr kumimoji="1" lang="ja-JP" altLang="en-US" dirty="0" smtClean="0"/>
              <a:t>　　手法のことで</a:t>
            </a:r>
            <a:endParaRPr kumimoji="1" lang="en-US" altLang="ja-JP" dirty="0" smtClean="0"/>
          </a:p>
          <a:p>
            <a:endParaRPr kumimoji="1" lang="en-US" altLang="ja-JP" dirty="0" smtClean="0"/>
          </a:p>
          <a:p>
            <a:r>
              <a:rPr kumimoji="1" lang="ja-JP" altLang="en-US" dirty="0" smtClean="0"/>
              <a:t>　　　　　　　　　　数理論理学は，</a:t>
            </a:r>
            <a:r>
              <a:rPr kumimoji="1" lang="en-US" altLang="ja-JP" dirty="0" smtClean="0"/>
              <a:t>…</a:t>
            </a:r>
            <a:r>
              <a:rPr kumimoji="1" lang="ja-JP" altLang="en-US" dirty="0" smtClean="0"/>
              <a:t>する論理学のことです．</a:t>
            </a:r>
            <a:endParaRPr kumimoji="1" lang="en-US" altLang="ja-JP" dirty="0" smtClean="0"/>
          </a:p>
          <a:p>
            <a:endParaRPr kumimoji="1" lang="en-US" altLang="ja-JP" dirty="0" smtClean="0"/>
          </a:p>
          <a:p>
            <a:r>
              <a:rPr kumimoji="1" lang="ja-JP" altLang="en-US" dirty="0" smtClean="0"/>
              <a:t>　　　　　　　　　　形式記述を行うことで，曖昧さが取り除かれ，機械処理が可能になり，様々な可能性が開けるらしいです．</a:t>
            </a:r>
            <a:endParaRPr kumimoji="1" lang="en-US" altLang="ja-JP" dirty="0" smtClean="0"/>
          </a:p>
          <a:p>
            <a:endParaRPr kumimoji="1" lang="en-US" altLang="ja-JP" dirty="0" smtClean="0"/>
          </a:p>
          <a:p>
            <a:endParaRPr kumimoji="1" lang="en-US" altLang="ja-JP" dirty="0" smtClean="0"/>
          </a:p>
          <a:p>
            <a:r>
              <a:rPr kumimoji="1" lang="ja-JP" altLang="en-US" dirty="0" smtClean="0"/>
              <a:t>　　　　　　　　　　　　　　　　　　　　　　　　　　　　　　　こちらは形式手法の適用事例で，信頼性が求められる鉄道や航空宇宙に多く適用されています．</a:t>
            </a:r>
            <a:endParaRPr kumimoji="1" lang="en-US" altLang="ja-JP" dirty="0" smtClean="0"/>
          </a:p>
          <a:p>
            <a:endParaRPr kumimoji="1" lang="en-US" altLang="ja-JP" dirty="0" smtClean="0"/>
          </a:p>
          <a:p>
            <a:r>
              <a:rPr kumimoji="1" lang="ja-JP" altLang="en-US" dirty="0" smtClean="0"/>
              <a:t>　　　　　　　　　　　　　　　　　　　　　　　　　　　　　　　こちらは国別なんですが，日本が一番多くなっています．　　　　　　</a:t>
            </a:r>
            <a:endParaRPr kumimoji="1" lang="en-US" altLang="ja-JP" dirty="0" smtClean="0"/>
          </a:p>
          <a:p>
            <a:endParaRPr kumimoji="1" lang="en-US" altLang="ja-JP" dirty="0" smtClean="0"/>
          </a:p>
          <a:p>
            <a:r>
              <a:rPr kumimoji="1" lang="ja-JP" altLang="en-US" dirty="0" smtClean="0"/>
              <a:t>次に形式手法のねらいを説明します．　　　　</a:t>
            </a:r>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3</a:t>
            </a:fld>
            <a:endParaRPr lang="en-US" altLang="ja-JP"/>
          </a:p>
        </p:txBody>
      </p:sp>
    </p:spTree>
    <p:extLst>
      <p:ext uri="{BB962C8B-B14F-4D97-AF65-F5344CB8AC3E}">
        <p14:creationId xmlns:p14="http://schemas.microsoft.com/office/powerpoint/2010/main" val="3120415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形式手法のねらいを端的に言えば，ソフトウェア開発に</a:t>
            </a:r>
            <a:r>
              <a:rPr kumimoji="1" lang="ja-JP" altLang="en-US" dirty="0" smtClean="0"/>
              <a:t>おいて定義される</a:t>
            </a:r>
            <a:r>
              <a:rPr kumimoji="1" lang="en-US" altLang="ja-JP" dirty="0" smtClean="0"/>
              <a:t>…</a:t>
            </a:r>
            <a:endParaRPr kumimoji="1" lang="en-US" altLang="ja-JP" dirty="0" smtClean="0"/>
          </a:p>
          <a:p>
            <a:endParaRPr kumimoji="1" lang="en-US" altLang="ja-JP" dirty="0" smtClean="0"/>
          </a:p>
          <a:p>
            <a:r>
              <a:rPr kumimoji="1" lang="ja-JP" altLang="en-US" dirty="0" smtClean="0"/>
              <a:t>　　　　ソフトウェアで定義される対象とは，様々な成果物のことであり，例えば</a:t>
            </a:r>
            <a:r>
              <a:rPr kumimoji="1" lang="en-US" altLang="ja-JP" dirty="0" smtClean="0"/>
              <a:t>…</a:t>
            </a:r>
            <a:r>
              <a:rPr kumimoji="1" lang="ja-JP" altLang="en-US" dirty="0" smtClean="0"/>
              <a:t>　があります．</a:t>
            </a:r>
            <a:endParaRPr kumimoji="1" lang="en-US" altLang="ja-JP" dirty="0" smtClean="0"/>
          </a:p>
          <a:p>
            <a:endParaRPr kumimoji="1" lang="en-US" altLang="ja-JP" dirty="0" smtClean="0"/>
          </a:p>
          <a:p>
            <a:r>
              <a:rPr kumimoji="1" lang="ja-JP" altLang="en-US" dirty="0" smtClean="0"/>
              <a:t>　　　　　　　　　　　　　　　　　　　　　　　</a:t>
            </a:r>
            <a:endParaRPr kumimoji="1" lang="en-US" altLang="ja-JP" dirty="0" smtClean="0"/>
          </a:p>
          <a:p>
            <a:r>
              <a:rPr kumimoji="1" lang="ja-JP" altLang="en-US" dirty="0" smtClean="0"/>
              <a:t>　　　　　　　　　形式手法を用いることへの期待としては，</a:t>
            </a:r>
            <a:endParaRPr kumimoji="1" lang="en-US" altLang="ja-JP" dirty="0" smtClean="0"/>
          </a:p>
          <a:p>
            <a:endParaRPr kumimoji="1" lang="en-US" altLang="ja-JP" dirty="0" smtClean="0"/>
          </a:p>
          <a:p>
            <a:r>
              <a:rPr kumimoji="1" lang="ja-JP" altLang="en-US" dirty="0" smtClean="0"/>
              <a:t>　　　　　　　　　・対象を厳密に記述できる：曖昧性や記述漏れをなくすことができます．</a:t>
            </a:r>
            <a:endParaRPr kumimoji="1" lang="en-US" altLang="ja-JP" dirty="0" smtClean="0"/>
          </a:p>
          <a:p>
            <a:endParaRPr kumimoji="1" lang="en-US" altLang="ja-JP" dirty="0" smtClean="0"/>
          </a:p>
          <a:p>
            <a:r>
              <a:rPr kumimoji="1" lang="ja-JP" altLang="en-US" dirty="0" smtClean="0"/>
              <a:t>　　　　　　　　　・正しさを厳密に議論できる：形式手法は論理学を扱うので，対象がどういう性質を満たしていれば正しいのかを厳密に記述することができます．</a:t>
            </a:r>
            <a:endParaRPr kumimoji="1" lang="en-US" altLang="ja-JP" dirty="0" smtClean="0"/>
          </a:p>
          <a:p>
            <a:endParaRPr kumimoji="1" lang="en-US" altLang="ja-JP" dirty="0" smtClean="0"/>
          </a:p>
          <a:p>
            <a:r>
              <a:rPr kumimoji="1" lang="ja-JP" altLang="en-US" dirty="0" smtClean="0"/>
              <a:t>　　　　　　　　　　　　　　　　　　形式手法は，すべての組み合わせを調べるので，不具合を発見できたり，不具合がないことも確認できます</a:t>
            </a:r>
            <a:endParaRPr kumimoji="1" lang="en-US" altLang="ja-JP" dirty="0" smtClean="0"/>
          </a:p>
          <a:p>
            <a:r>
              <a:rPr kumimoji="1" lang="ja-JP" altLang="en-US" dirty="0" smtClean="0"/>
              <a:t>　　　　　　　　　　　　　　　　　　　　　　　　　　　　　　　　　　　　　　　　　　</a:t>
            </a:r>
            <a:endParaRPr kumimoji="1" lang="en-US" altLang="ja-JP" dirty="0" smtClean="0"/>
          </a:p>
          <a:p>
            <a:r>
              <a:rPr kumimoji="1" lang="ja-JP" altLang="en-US" dirty="0" smtClean="0"/>
              <a:t>　　　　　　　　　　　　　　　　　　　　　　　　　　　　　　</a:t>
            </a:r>
            <a:endParaRPr kumimoji="1" lang="en-US" altLang="ja-JP" dirty="0" smtClean="0"/>
          </a:p>
          <a:p>
            <a:r>
              <a:rPr kumimoji="1" lang="ja-JP" altLang="en-US" dirty="0" smtClean="0"/>
              <a:t>　　　　　　　　　　　　　　　　　　　　　　　　　　　　　　　で，このデータもネットから拾ってきたのですが，このように・・・ということで曖昧さをなくせる形式手法は重要になってきます</a:t>
            </a:r>
            <a:endParaRPr kumimoji="1" lang="en-US" altLang="ja-JP" dirty="0" smtClean="0"/>
          </a:p>
          <a:p>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4</a:t>
            </a:fld>
            <a:endParaRPr lang="en-US" altLang="ja-JP"/>
          </a:p>
        </p:txBody>
      </p:sp>
    </p:spTree>
    <p:extLst>
      <p:ext uri="{BB962C8B-B14F-4D97-AF65-F5344CB8AC3E}">
        <p14:creationId xmlns:p14="http://schemas.microsoft.com/office/powerpoint/2010/main" val="34507053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論理体系の例です．</a:t>
            </a:r>
            <a:endParaRPr kumimoji="1" lang="en-US" altLang="ja-JP" dirty="0" smtClean="0"/>
          </a:p>
          <a:p>
            <a:endParaRPr kumimoji="1" lang="en-US" altLang="ja-JP" dirty="0" smtClean="0"/>
          </a:p>
          <a:p>
            <a:r>
              <a:rPr kumimoji="1" lang="ja-JP" altLang="en-US" dirty="0" smtClean="0"/>
              <a:t>ここでは，論理体系とは何かのイメージを持ってもらうために基本的な論理体系の概要を説明します．</a:t>
            </a:r>
            <a:endParaRPr kumimoji="1" lang="en-US" altLang="ja-JP" dirty="0" smtClean="0"/>
          </a:p>
          <a:p>
            <a:endParaRPr kumimoji="1" lang="en-US" altLang="ja-JP" dirty="0" smtClean="0"/>
          </a:p>
          <a:p>
            <a:r>
              <a:rPr kumimoji="1" lang="ja-JP" altLang="en-US" dirty="0" smtClean="0"/>
              <a:t>　　　　　　　まず命題論理ですね．命題論理とは，・・・に対する正しい推論を行うことです．</a:t>
            </a:r>
            <a:endParaRPr kumimoji="1" lang="en-US" altLang="ja-JP" dirty="0" smtClean="0"/>
          </a:p>
          <a:p>
            <a:endParaRPr kumimoji="1" lang="en-US" altLang="ja-JP" dirty="0" smtClean="0"/>
          </a:p>
          <a:p>
            <a:r>
              <a:rPr kumimoji="1" lang="ja-JP" altLang="en-US" dirty="0" smtClean="0"/>
              <a:t>　　　　　　このような，論理記号が用いられ，こちらの真理表</a:t>
            </a:r>
            <a:r>
              <a:rPr kumimoji="1" lang="ja-JP" altLang="en-US" dirty="0" smtClean="0"/>
              <a:t>を構成的に適用することで</a:t>
            </a:r>
            <a:r>
              <a:rPr kumimoji="1" lang="en-US" altLang="ja-JP" dirty="0" smtClean="0"/>
              <a:t>…</a:t>
            </a:r>
            <a:r>
              <a:rPr kumimoji="1" lang="ja-JP" altLang="en-US" dirty="0" smtClean="0"/>
              <a:t>できます</a:t>
            </a:r>
            <a:endParaRPr kumimoji="1" lang="en-US" altLang="ja-JP" dirty="0" smtClean="0"/>
          </a:p>
          <a:p>
            <a:endParaRPr kumimoji="1" lang="en-US" altLang="ja-JP" dirty="0" smtClean="0"/>
          </a:p>
          <a:p>
            <a:r>
              <a:rPr kumimoji="1" lang="ja-JP" altLang="en-US" dirty="0" smtClean="0"/>
              <a:t>　　　　　　　　　　　例えば</a:t>
            </a:r>
            <a:r>
              <a:rPr kumimoji="1" lang="en-US" altLang="ja-JP" dirty="0" smtClean="0"/>
              <a:t>…</a:t>
            </a:r>
            <a:r>
              <a:rPr kumimoji="1" lang="ja-JP" altLang="en-US" dirty="0" smtClean="0"/>
              <a:t>　</a:t>
            </a:r>
            <a:r>
              <a:rPr kumimoji="1" lang="en-US" altLang="ja-JP" dirty="0" smtClean="0"/>
              <a:t>e.g.</a:t>
            </a:r>
          </a:p>
          <a:p>
            <a:endParaRPr kumimoji="1" lang="en-US" altLang="ja-JP" dirty="0" smtClean="0"/>
          </a:p>
          <a:p>
            <a:r>
              <a:rPr kumimoji="1" lang="ja-JP" altLang="en-US" dirty="0" smtClean="0"/>
              <a:t>　　　　　　　　　　　　　　　　　</a:t>
            </a:r>
            <a:r>
              <a:rPr kumimoji="1" lang="en-US" altLang="ja-JP" dirty="0" smtClean="0"/>
              <a:t>T</a:t>
            </a:r>
            <a:r>
              <a:rPr kumimoji="1" lang="ja-JP" altLang="en-US" dirty="0" smtClean="0"/>
              <a:t>∨</a:t>
            </a:r>
            <a:r>
              <a:rPr kumimoji="1" lang="en-US" altLang="ja-JP" dirty="0" smtClean="0"/>
              <a:t>F</a:t>
            </a:r>
            <a:r>
              <a:rPr kumimoji="1" lang="ja-JP" altLang="en-US" dirty="0" smtClean="0"/>
              <a:t>は</a:t>
            </a:r>
            <a:r>
              <a:rPr kumimoji="1" lang="en-US" altLang="ja-JP" dirty="0" smtClean="0"/>
              <a:t>T</a:t>
            </a:r>
            <a:r>
              <a:rPr kumimoji="1" lang="ja-JP" altLang="en-US" dirty="0" smtClean="0"/>
              <a:t>で，</a:t>
            </a:r>
            <a:r>
              <a:rPr kumimoji="1" lang="en-US" altLang="ja-JP" dirty="0" smtClean="0"/>
              <a:t> T</a:t>
            </a:r>
            <a:r>
              <a:rPr kumimoji="1" lang="ja-JP" altLang="en-US" dirty="0" smtClean="0"/>
              <a:t>∧</a:t>
            </a:r>
            <a:r>
              <a:rPr kumimoji="1" lang="en-US" altLang="ja-JP" dirty="0" smtClean="0"/>
              <a:t>T</a:t>
            </a:r>
            <a:r>
              <a:rPr kumimoji="1" lang="ja-JP" altLang="en-US" dirty="0" smtClean="0"/>
              <a:t>は</a:t>
            </a:r>
            <a:r>
              <a:rPr kumimoji="1" lang="en-US" altLang="ja-JP" dirty="0" smtClean="0"/>
              <a:t>T</a:t>
            </a:r>
            <a:r>
              <a:rPr kumimoji="1" lang="ja-JP" altLang="en-US" dirty="0" err="1" smtClean="0"/>
              <a:t>なので</a:t>
            </a:r>
            <a:r>
              <a:rPr kumimoji="1" lang="ja-JP" altLang="en-US" dirty="0" smtClean="0"/>
              <a:t>この例は真になります</a:t>
            </a:r>
            <a:endParaRPr kumimoji="1" lang="en-US" altLang="ja-JP" dirty="0" smtClean="0"/>
          </a:p>
          <a:p>
            <a:endParaRPr kumimoji="1" lang="en-US" altLang="ja-JP" dirty="0" smtClean="0"/>
          </a:p>
          <a:p>
            <a:r>
              <a:rPr kumimoji="1" lang="en-US" altLang="ja-JP" dirty="0" smtClean="0"/>
              <a:t>                               </a:t>
            </a:r>
            <a:r>
              <a:rPr kumimoji="1" lang="ja-JP" altLang="en-US" dirty="0" smtClean="0"/>
              <a:t>このように命題論理は</a:t>
            </a:r>
            <a:r>
              <a:rPr kumimoji="1" lang="en-US" altLang="ja-JP"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5</a:t>
            </a:fld>
            <a:endParaRPr lang="en-US" altLang="ja-JP"/>
          </a:p>
        </p:txBody>
      </p:sp>
    </p:spTree>
    <p:extLst>
      <p:ext uri="{BB962C8B-B14F-4D97-AF65-F5344CB8AC3E}">
        <p14:creationId xmlns:p14="http://schemas.microsoft.com/office/powerpoint/2010/main" val="3462688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一方ここでは，述語論理について紹介します．</a:t>
            </a:r>
            <a:endParaRPr kumimoji="1" lang="en-US" altLang="ja-JP" dirty="0" smtClean="0"/>
          </a:p>
          <a:p>
            <a:endParaRPr kumimoji="1" lang="en-US" altLang="ja-JP" dirty="0" smtClean="0"/>
          </a:p>
          <a:p>
            <a:r>
              <a:rPr kumimoji="1" lang="ja-JP" altLang="en-US" dirty="0" smtClean="0"/>
              <a:t>　述語論理は，個体の性質や関係を表す表現に対して正しい推論を行うことで</a:t>
            </a:r>
            <a:endParaRPr kumimoji="1" lang="en-US" altLang="ja-JP" dirty="0" smtClean="0"/>
          </a:p>
          <a:p>
            <a:endParaRPr kumimoji="1" lang="en-US" altLang="ja-JP" dirty="0" smtClean="0"/>
          </a:p>
          <a:p>
            <a:r>
              <a:rPr kumimoji="1" lang="ja-JP" altLang="en-US" dirty="0" smtClean="0"/>
              <a:t>　　　　例えば，・・・というよう</a:t>
            </a:r>
            <a:r>
              <a:rPr kumimoji="1" lang="ja-JP" altLang="en-US" dirty="0" smtClean="0"/>
              <a:t>に対象を表す変数</a:t>
            </a:r>
            <a:r>
              <a:rPr kumimoji="1" lang="ja-JP" altLang="en-US" dirty="0" smtClean="0"/>
              <a:t>を用いた言明になります．</a:t>
            </a:r>
            <a:endParaRPr kumimoji="1" lang="en-US" altLang="ja-JP" dirty="0" smtClean="0"/>
          </a:p>
          <a:p>
            <a:endParaRPr kumimoji="1" lang="en-US" altLang="ja-JP" dirty="0" smtClean="0"/>
          </a:p>
          <a:p>
            <a:endParaRPr kumimoji="1" lang="en-US" altLang="ja-JP" dirty="0" smtClean="0"/>
          </a:p>
          <a:p>
            <a:r>
              <a:rPr kumimoji="1" lang="ja-JP" altLang="en-US" dirty="0" smtClean="0"/>
              <a:t>　　　　　　　　　　　　このように，対象の選び方で真偽が変わることがあるので，述語論理の論理式には，命題論理の論理記号に加えて，このような量化記号が用いられます．</a:t>
            </a:r>
            <a:endParaRPr kumimoji="1" lang="en-US" altLang="ja-JP" dirty="0" smtClean="0"/>
          </a:p>
          <a:p>
            <a:endParaRPr kumimoji="1" lang="en-US" altLang="ja-JP" dirty="0" smtClean="0"/>
          </a:p>
          <a:p>
            <a:r>
              <a:rPr kumimoji="1" lang="ja-JP" altLang="en-US" dirty="0" smtClean="0"/>
              <a:t>　　それで</a:t>
            </a:r>
            <a:r>
              <a:rPr kumimoji="1" lang="ja-JP" altLang="en-US" dirty="0" smtClean="0"/>
              <a:t>，命題論理とはちがって論理式だけでは・・・・議論できるものが述語論理です．</a:t>
            </a:r>
            <a:endParaRPr kumimoji="1" lang="en-US" altLang="ja-JP" dirty="0" smtClean="0"/>
          </a:p>
          <a:p>
            <a:endParaRPr kumimoji="1" lang="en-US" altLang="ja-JP" dirty="0" smtClean="0"/>
          </a:p>
          <a:p>
            <a:r>
              <a:rPr kumimoji="1" lang="ja-JP" altLang="en-US" dirty="0" smtClean="0"/>
              <a:t>　　　　　　　　　　　　</a:t>
            </a:r>
            <a:endParaRPr kumimoji="1" lang="en-US" altLang="ja-JP" dirty="0" smtClean="0"/>
          </a:p>
          <a:p>
            <a:endParaRPr kumimoji="1" lang="en-US" altLang="ja-JP" dirty="0" smtClean="0"/>
          </a:p>
          <a:p>
            <a:r>
              <a:rPr kumimoji="1" lang="ja-JP" altLang="en-US" dirty="0" smtClean="0"/>
              <a:t>　　　　　　　　　　　</a:t>
            </a:r>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6</a:t>
            </a:fld>
            <a:endParaRPr lang="en-US" altLang="ja-JP"/>
          </a:p>
        </p:txBody>
      </p:sp>
    </p:spTree>
    <p:extLst>
      <p:ext uri="{BB962C8B-B14F-4D97-AF65-F5344CB8AC3E}">
        <p14:creationId xmlns:p14="http://schemas.microsoft.com/office/powerpoint/2010/main" val="27023661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次に形式仕様です．</a:t>
            </a:r>
            <a:endParaRPr kumimoji="1" lang="en-US" altLang="ja-JP" dirty="0" smtClean="0"/>
          </a:p>
          <a:p>
            <a:r>
              <a:rPr kumimoji="1" lang="ja-JP" altLang="en-US" dirty="0" smtClean="0"/>
              <a:t>　</a:t>
            </a:r>
            <a:endParaRPr kumimoji="1" lang="en-US" altLang="ja-JP" dirty="0" smtClean="0"/>
          </a:p>
          <a:p>
            <a:r>
              <a:rPr kumimoji="1" lang="ja-JP" altLang="en-US" dirty="0" smtClean="0"/>
              <a:t>形式仕様の前にソフトウェア工学における仕様を見てみます．</a:t>
            </a:r>
            <a:endParaRPr kumimoji="1" lang="en-US" altLang="ja-JP" dirty="0" smtClean="0"/>
          </a:p>
          <a:p>
            <a:endParaRPr kumimoji="1" lang="en-US" altLang="ja-JP" dirty="0" smtClean="0"/>
          </a:p>
          <a:p>
            <a:r>
              <a:rPr kumimoji="1" lang="ja-JP" altLang="en-US" dirty="0" smtClean="0"/>
              <a:t>　　ソフトウェア工学における仕様とは，</a:t>
            </a:r>
            <a:r>
              <a:rPr kumimoji="1" lang="en-US" altLang="ja-JP" dirty="0" smtClean="0"/>
              <a:t>…</a:t>
            </a:r>
            <a:r>
              <a:rPr kumimoji="1" lang="ja-JP" altLang="en-US" dirty="0" smtClean="0"/>
              <a:t>で</a:t>
            </a:r>
            <a:endParaRPr kumimoji="1" lang="en-US" altLang="ja-JP" dirty="0" smtClean="0"/>
          </a:p>
          <a:p>
            <a:endParaRPr kumimoji="1" lang="en-US" altLang="ja-JP" dirty="0" smtClean="0"/>
          </a:p>
          <a:p>
            <a:r>
              <a:rPr kumimoji="1" lang="ja-JP" altLang="en-US" dirty="0" smtClean="0"/>
              <a:t>　　　　例えば，・・・があります．</a:t>
            </a:r>
            <a:endParaRPr kumimoji="1" lang="en-US" altLang="ja-JP" dirty="0" smtClean="0"/>
          </a:p>
          <a:p>
            <a:endParaRPr kumimoji="1" lang="en-US" altLang="ja-JP" dirty="0" smtClean="0"/>
          </a:p>
          <a:p>
            <a:r>
              <a:rPr kumimoji="1" lang="ja-JP" altLang="en-US" dirty="0" smtClean="0"/>
              <a:t>　　　　　　　　　　　　　</a:t>
            </a:r>
            <a:endParaRPr kumimoji="1" lang="en-US" altLang="ja-JP" dirty="0" smtClean="0"/>
          </a:p>
          <a:p>
            <a:r>
              <a:rPr kumimoji="1" lang="ja-JP" altLang="en-US" dirty="0" smtClean="0"/>
              <a:t>　　　　　　　　　　　　　　　　それで，形式手法において設計などの</a:t>
            </a:r>
            <a:r>
              <a:rPr kumimoji="1" lang="en-US" altLang="ja-JP" dirty="0" smtClean="0"/>
              <a:t>…</a:t>
            </a:r>
          </a:p>
          <a:p>
            <a:endParaRPr kumimoji="1" lang="en-US" altLang="ja-JP" dirty="0" smtClean="0"/>
          </a:p>
          <a:p>
            <a:r>
              <a:rPr kumimoji="1" lang="ja-JP" altLang="en-US" dirty="0" smtClean="0"/>
              <a:t>　　　　　　　　　　　　　　　　なお仕様の記述において</a:t>
            </a:r>
            <a:endParaRPr kumimoji="1" lang="en-US" altLang="ja-JP" dirty="0" smtClean="0"/>
          </a:p>
          <a:p>
            <a:endParaRPr kumimoji="1" lang="en-US" altLang="ja-JP" dirty="0" smtClean="0"/>
          </a:p>
          <a:p>
            <a:r>
              <a:rPr kumimoji="1" lang="ja-JP" altLang="en-US" dirty="0" smtClean="0"/>
              <a:t>　　　　　　　　　　　　　　　　　　　　操作的仕様：　　状態と遷移で振る舞いを表すステートマシンなどが挙げられます．</a:t>
            </a:r>
            <a:endParaRPr kumimoji="1" lang="en-US" altLang="ja-JP" dirty="0" smtClean="0"/>
          </a:p>
          <a:p>
            <a:endParaRPr kumimoji="1" lang="en-US" altLang="ja-JP" dirty="0" smtClean="0"/>
          </a:p>
          <a:p>
            <a:r>
              <a:rPr kumimoji="1" lang="ja-JP" altLang="en-US" dirty="0" smtClean="0"/>
              <a:t>　　　　　　　　　　　　　　　　　　　　記述的仕様：　　こちらは例として実体関連図があります．実体関連図は実体やその間の関連に成立する多重度などの性質を宣言的に記述します．</a:t>
            </a:r>
            <a:endParaRPr kumimoji="1" lang="en-US" altLang="ja-JP" dirty="0" smtClean="0"/>
          </a:p>
          <a:p>
            <a:endParaRPr kumimoji="1" lang="en-US" altLang="ja-JP" dirty="0" smtClean="0"/>
          </a:p>
          <a:p>
            <a:r>
              <a:rPr kumimoji="1" lang="ja-JP" altLang="en-US" dirty="0" smtClean="0"/>
              <a:t>次</a:t>
            </a:r>
            <a:r>
              <a:rPr kumimoji="1" lang="ja-JP" altLang="en-US" dirty="0" smtClean="0"/>
              <a:t>に形式検証です．</a:t>
            </a:r>
            <a:endParaRPr kumimoji="1" lang="en-US" altLang="ja-JP" dirty="0" smtClean="0"/>
          </a:p>
          <a:p>
            <a:endParaRPr kumimoji="1" lang="en-US" altLang="ja-JP" dirty="0" smtClean="0"/>
          </a:p>
          <a:p>
            <a:r>
              <a:rPr kumimoji="1" lang="ja-JP" altLang="en-US" dirty="0" smtClean="0"/>
              <a:t>　　　　　　　　　　　　　　　　　</a:t>
            </a:r>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7</a:t>
            </a:fld>
            <a:endParaRPr lang="en-US" altLang="ja-JP"/>
          </a:p>
        </p:txBody>
      </p:sp>
    </p:spTree>
    <p:extLst>
      <p:ext uri="{BB962C8B-B14F-4D97-AF65-F5344CB8AC3E}">
        <p14:creationId xmlns:p14="http://schemas.microsoft.com/office/powerpoint/2010/main" val="26231903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形式検証は</a:t>
            </a:r>
            <a:r>
              <a:rPr kumimoji="1" lang="ja-JP" altLang="en-US" dirty="0" smtClean="0"/>
              <a:t>，先ほどの形式仕様がちゃんと記述されると</a:t>
            </a:r>
            <a:endParaRPr kumimoji="1" lang="en-US" altLang="ja-JP" dirty="0" smtClean="0"/>
          </a:p>
          <a:p>
            <a:endParaRPr kumimoji="1" lang="en-US" altLang="ja-JP" dirty="0" smtClean="0"/>
          </a:p>
          <a:p>
            <a:r>
              <a:rPr kumimoji="1" lang="ja-JP" altLang="en-US" dirty="0" smtClean="0"/>
              <a:t>形式検証の典型的な方法として，定理証明とモデル検査があります．</a:t>
            </a:r>
            <a:endParaRPr kumimoji="1" lang="en-US" altLang="ja-JP" dirty="0" smtClean="0"/>
          </a:p>
          <a:p>
            <a:endParaRPr kumimoji="1" lang="en-US" altLang="ja-JP" dirty="0" smtClean="0"/>
          </a:p>
          <a:p>
            <a:r>
              <a:rPr kumimoji="1" lang="ja-JP" altLang="en-US" dirty="0" smtClean="0"/>
              <a:t>　　・定理証明は・・・・で，証明にはツールを利用して自動的に行います．このツールは</a:t>
            </a:r>
            <a:r>
              <a:rPr kumimoji="1" lang="en-US" altLang="ja-JP" dirty="0" smtClean="0"/>
              <a:t>…</a:t>
            </a:r>
          </a:p>
          <a:p>
            <a:endParaRPr kumimoji="1" lang="en-US" altLang="ja-JP" dirty="0" smtClean="0"/>
          </a:p>
          <a:p>
            <a:r>
              <a:rPr kumimoji="1" lang="ja-JP" altLang="en-US" dirty="0" smtClean="0"/>
              <a:t>もう一つの</a:t>
            </a:r>
            <a:endParaRPr kumimoji="1" lang="en-US" altLang="ja-JP" dirty="0" smtClean="0"/>
          </a:p>
          <a:p>
            <a:r>
              <a:rPr kumimoji="1" lang="ja-JP" altLang="en-US" dirty="0" smtClean="0"/>
              <a:t>　　・モデル検査は，・・・　ことです．次のスライドで詳しく説明します．</a:t>
            </a:r>
            <a:endParaRPr kumimoji="1" lang="en-US" altLang="ja-JP" dirty="0" smtClean="0"/>
          </a:p>
          <a:p>
            <a:endParaRPr kumimoji="1" lang="en-US" altLang="ja-JP" dirty="0" smtClean="0"/>
          </a:p>
          <a:p>
            <a:r>
              <a:rPr kumimoji="1" lang="ja-JP" altLang="en-US" dirty="0" smtClean="0"/>
              <a:t>　</a:t>
            </a:r>
            <a:endParaRPr kumimoji="1" lang="en-US" altLang="ja-JP" dirty="0" smtClean="0"/>
          </a:p>
          <a:p>
            <a:r>
              <a:rPr kumimoji="1" lang="ja-JP" altLang="en-US" dirty="0" smtClean="0"/>
              <a:t>　　　　　　　　　　　それで，一般的に・・・　らしいです．</a:t>
            </a:r>
            <a:endParaRPr kumimoji="1" lang="en-US" altLang="ja-JP" dirty="0" smtClean="0"/>
          </a:p>
          <a:p>
            <a:endParaRPr kumimoji="1" lang="en-US" altLang="ja-JP" dirty="0" smtClean="0"/>
          </a:p>
          <a:p>
            <a:r>
              <a:rPr kumimoji="1" lang="ja-JP" altLang="en-US" dirty="0" smtClean="0"/>
              <a:t>次はモデル検査についてです．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8</a:t>
            </a:fld>
            <a:endParaRPr lang="en-US" altLang="ja-JP"/>
          </a:p>
        </p:txBody>
      </p:sp>
    </p:spTree>
    <p:extLst>
      <p:ext uri="{BB962C8B-B14F-4D97-AF65-F5344CB8AC3E}">
        <p14:creationId xmlns:p14="http://schemas.microsoft.com/office/powerpoint/2010/main" val="4194483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ここでは，モデル検査についてその内容，また利用する際の重要な課題について紹介します．</a:t>
            </a:r>
            <a:endParaRPr kumimoji="1" lang="en-US" altLang="ja-JP" dirty="0" smtClean="0"/>
          </a:p>
          <a:p>
            <a:endParaRPr kumimoji="1" lang="en-US" altLang="ja-JP" dirty="0" smtClean="0"/>
          </a:p>
          <a:p>
            <a:endParaRPr kumimoji="1" lang="en-US" altLang="ja-JP" dirty="0" smtClean="0"/>
          </a:p>
          <a:p>
            <a:r>
              <a:rPr kumimoji="1" lang="ja-JP" altLang="en-US" dirty="0" smtClean="0"/>
              <a:t>　　モデル検査とは，仕様記述と性質記述が与えられると，そのモデル上で記述された性質が成立するかどうかを，全探索により自動的に検証する手法です．</a:t>
            </a:r>
            <a:endParaRPr kumimoji="1" lang="en-US" altLang="ja-JP" dirty="0" smtClean="0"/>
          </a:p>
          <a:p>
            <a:endParaRPr kumimoji="1" lang="en-US" altLang="ja-JP" dirty="0" smtClean="0"/>
          </a:p>
          <a:p>
            <a:r>
              <a:rPr kumimoji="1" lang="ja-JP" altLang="en-US" dirty="0" smtClean="0"/>
              <a:t>　　　　　検出対象は，</a:t>
            </a:r>
            <a:r>
              <a:rPr kumimoji="1" lang="en-US" altLang="ja-JP" dirty="0" smtClean="0"/>
              <a:t>…</a:t>
            </a:r>
            <a:r>
              <a:rPr kumimoji="1" lang="ja-JP" altLang="en-US" dirty="0" smtClean="0"/>
              <a:t>　　　　　　　　　　　　　　　　　　　　　　　時相論理もあとでやります</a:t>
            </a:r>
            <a:endParaRPr kumimoji="1" lang="en-US" altLang="ja-JP" dirty="0" smtClean="0"/>
          </a:p>
          <a:p>
            <a:endParaRPr kumimoji="1" lang="en-US" altLang="ja-JP" dirty="0" smtClean="0"/>
          </a:p>
          <a:p>
            <a:endParaRPr kumimoji="1" lang="en-US" altLang="ja-JP" dirty="0" smtClean="0"/>
          </a:p>
          <a:p>
            <a:r>
              <a:rPr kumimoji="1" lang="ja-JP" altLang="en-US" dirty="0" smtClean="0"/>
              <a:t>モデル検査の概要は</a:t>
            </a:r>
            <a:endParaRPr kumimoji="1" lang="en-US" altLang="ja-JP" dirty="0" smtClean="0"/>
          </a:p>
          <a:p>
            <a:endParaRPr kumimoji="1" lang="en-US" altLang="ja-JP" dirty="0" smtClean="0"/>
          </a:p>
          <a:p>
            <a:r>
              <a:rPr kumimoji="1" lang="ja-JP" altLang="en-US" dirty="0" smtClean="0"/>
              <a:t>　　　まず，検証対象をモデルで仕様を記述するとともに，</a:t>
            </a:r>
            <a:endParaRPr kumimoji="1" lang="en-US" altLang="ja-JP" dirty="0" smtClean="0"/>
          </a:p>
          <a:p>
            <a:endParaRPr kumimoji="1" lang="en-US" altLang="ja-JP" dirty="0" smtClean="0"/>
          </a:p>
          <a:p>
            <a:r>
              <a:rPr kumimoji="1" lang="ja-JP" altLang="en-US" dirty="0" smtClean="0"/>
              <a:t>　　　　　　　検証したい性質を時相論理で記述します．　</a:t>
            </a:r>
            <a:endParaRPr kumimoji="1" lang="en-US" altLang="ja-JP" dirty="0" smtClean="0"/>
          </a:p>
          <a:p>
            <a:endParaRPr kumimoji="1" lang="en-US" altLang="ja-JP" dirty="0" smtClean="0"/>
          </a:p>
          <a:p>
            <a:r>
              <a:rPr kumimoji="1" lang="ja-JP" altLang="en-US" dirty="0" smtClean="0"/>
              <a:t>　　　　　　　　　　　　　　　　　　　　　　　　　　　　　　　　　次にモデル検査を行います．これはツールで自動的にやります．　　　</a:t>
            </a:r>
            <a:endParaRPr kumimoji="1" lang="en-US" altLang="ja-JP" dirty="0" smtClean="0"/>
          </a:p>
          <a:p>
            <a:r>
              <a:rPr kumimoji="1" lang="ja-JP" altLang="en-US" dirty="0" smtClean="0"/>
              <a:t>　　　　　　　　　　　　　　　　　　　　　　　　　　　　　　　　　　　　　　　　　　　　　　　　　　　　　　　　　　　　　　　</a:t>
            </a:r>
            <a:endParaRPr kumimoji="1" lang="en-US" altLang="ja-JP" dirty="0" smtClean="0"/>
          </a:p>
          <a:p>
            <a:r>
              <a:rPr kumimoji="1" lang="ja-JP" altLang="en-US" dirty="0" smtClean="0"/>
              <a:t>　　　　　　　　　　　　　　　　　　　　　　　　　　　　　　　　　　　　　　　　　　　　　　　　　　　　　　　　　　　　最後に検証結果を解釈して検証対象の開発に活用していくといった流れになります．　　　</a:t>
            </a:r>
            <a:endParaRPr kumimoji="1" lang="ja-JP" altLang="en-US" dirty="0"/>
          </a:p>
        </p:txBody>
      </p:sp>
      <p:sp>
        <p:nvSpPr>
          <p:cNvPr id="4" name="スライド番号プレースホルダー 3"/>
          <p:cNvSpPr>
            <a:spLocks noGrp="1"/>
          </p:cNvSpPr>
          <p:nvPr>
            <p:ph type="sldNum" sz="quarter" idx="10"/>
          </p:nvPr>
        </p:nvSpPr>
        <p:spPr/>
        <p:txBody>
          <a:bodyPr/>
          <a:lstStyle/>
          <a:p>
            <a:fld id="{A38BA52A-0641-4AE0-988D-DE8D864D37BE}" type="slidenum">
              <a:rPr lang="ja-JP" altLang="en-US" smtClean="0"/>
              <a:pPr/>
              <a:t>9</a:t>
            </a:fld>
            <a:endParaRPr lang="en-US" altLang="ja-JP"/>
          </a:p>
        </p:txBody>
      </p:sp>
    </p:spTree>
    <p:extLst>
      <p:ext uri="{BB962C8B-B14F-4D97-AF65-F5344CB8AC3E}">
        <p14:creationId xmlns:p14="http://schemas.microsoft.com/office/powerpoint/2010/main" val="1586353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16386" name="Rectangle 2"/>
          <p:cNvSpPr>
            <a:spLocks noGrp="1" noChangeArrowheads="1"/>
          </p:cNvSpPr>
          <p:nvPr>
            <p:ph type="ctrTitle"/>
          </p:nvPr>
        </p:nvSpPr>
        <p:spPr>
          <a:xfrm>
            <a:off x="742950" y="685800"/>
            <a:ext cx="8420100" cy="2127250"/>
          </a:xfrm>
        </p:spPr>
        <p:txBody>
          <a:bodyPr/>
          <a:lstStyle>
            <a:lvl1pPr algn="ctr">
              <a:defRPr sz="5800"/>
            </a:lvl1pPr>
          </a:lstStyle>
          <a:p>
            <a:pPr lvl="0"/>
            <a:r>
              <a:rPr lang="ja-JP" altLang="en-US" noProof="0"/>
              <a:t>マスター タイトルの書式設定</a:t>
            </a:r>
          </a:p>
        </p:txBody>
      </p:sp>
      <p:sp>
        <p:nvSpPr>
          <p:cNvPr id="16387" name="Rectangle 3"/>
          <p:cNvSpPr>
            <a:spLocks noGrp="1" noChangeArrowheads="1"/>
          </p:cNvSpPr>
          <p:nvPr>
            <p:ph type="subTitle" idx="1"/>
          </p:nvPr>
        </p:nvSpPr>
        <p:spPr>
          <a:xfrm>
            <a:off x="1485900" y="3270250"/>
            <a:ext cx="6934200" cy="2209800"/>
          </a:xfrm>
        </p:spPr>
        <p:txBody>
          <a:bodyPr/>
          <a:lstStyle>
            <a:lvl1pPr marL="0" indent="0" algn="ctr">
              <a:buFont typeface="Wingdings" pitchFamily="2" charset="2"/>
              <a:buNone/>
              <a:defRPr sz="3000"/>
            </a:lvl1pPr>
          </a:lstStyle>
          <a:p>
            <a:pPr lvl="0"/>
            <a:r>
              <a:rPr lang="ja-JP" altLang="en-US" noProof="0"/>
              <a:t>マスター サブタイトルの書式設定</a:t>
            </a:r>
          </a:p>
        </p:txBody>
      </p:sp>
      <p:sp>
        <p:nvSpPr>
          <p:cNvPr id="16388" name="Rectangle 4"/>
          <p:cNvSpPr>
            <a:spLocks noGrp="1" noChangeArrowheads="1"/>
          </p:cNvSpPr>
          <p:nvPr>
            <p:ph type="dt" sz="half" idx="2"/>
          </p:nvPr>
        </p:nvSpPr>
        <p:spPr/>
        <p:txBody>
          <a:bodyPr/>
          <a:lstStyle>
            <a:lvl1pPr>
              <a:defRPr/>
            </a:lvl1pPr>
          </a:lstStyle>
          <a:p>
            <a:endParaRPr lang="en-US" altLang="ja-JP"/>
          </a:p>
        </p:txBody>
      </p:sp>
      <p:sp>
        <p:nvSpPr>
          <p:cNvPr id="16389" name="Rectangle 5"/>
          <p:cNvSpPr>
            <a:spLocks noGrp="1" noChangeArrowheads="1"/>
          </p:cNvSpPr>
          <p:nvPr>
            <p:ph type="ftr" sz="quarter" idx="3"/>
          </p:nvPr>
        </p:nvSpPr>
        <p:spPr/>
        <p:txBody>
          <a:bodyPr/>
          <a:lstStyle>
            <a:lvl1pPr>
              <a:defRPr/>
            </a:lvl1pPr>
          </a:lstStyle>
          <a:p>
            <a:endParaRPr lang="en-US" altLang="ja-JP"/>
          </a:p>
        </p:txBody>
      </p:sp>
      <p:sp>
        <p:nvSpPr>
          <p:cNvPr id="16390" name="Rectangle 6"/>
          <p:cNvSpPr>
            <a:spLocks noGrp="1" noChangeArrowheads="1"/>
          </p:cNvSpPr>
          <p:nvPr>
            <p:ph type="sldNum" sz="quarter" idx="4"/>
          </p:nvPr>
        </p:nvSpPr>
        <p:spPr/>
        <p:txBody>
          <a:bodyPr/>
          <a:lstStyle>
            <a:lvl1pPr>
              <a:defRPr/>
            </a:lvl1pPr>
          </a:lstStyle>
          <a:p>
            <a:fld id="{7896EBD7-DA38-4FD6-943B-2554D10CA5FC}" type="slidenum">
              <a:rPr lang="ja-JP" altLang="en-US"/>
              <a:pPr/>
              <a:t>‹#›</a:t>
            </a:fld>
            <a:endParaRPr lang="en-US" altLang="ja-JP"/>
          </a:p>
        </p:txBody>
      </p:sp>
      <p:sp>
        <p:nvSpPr>
          <p:cNvPr id="16392" name="Rectangle 8" descr="Gold bar"/>
          <p:cNvSpPr>
            <a:spLocks noChangeArrowheads="1"/>
          </p:cNvSpPr>
          <p:nvPr/>
        </p:nvSpPr>
        <p:spPr bwMode="auto">
          <a:xfrm>
            <a:off x="247650" y="2889250"/>
            <a:ext cx="3109913" cy="201613"/>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393" name="Rectangle 9" descr="Orange bar"/>
          <p:cNvSpPr>
            <a:spLocks noChangeArrowheads="1"/>
          </p:cNvSpPr>
          <p:nvPr/>
        </p:nvSpPr>
        <p:spPr bwMode="auto">
          <a:xfrm>
            <a:off x="3357563" y="2889250"/>
            <a:ext cx="3108325" cy="201613"/>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394" name="Rectangle 10" descr="Slate bar"/>
          <p:cNvSpPr>
            <a:spLocks noChangeArrowheads="1"/>
          </p:cNvSpPr>
          <p:nvPr/>
        </p:nvSpPr>
        <p:spPr bwMode="auto">
          <a:xfrm>
            <a:off x="6465888" y="2889250"/>
            <a:ext cx="3109912" cy="201613"/>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lvl1pPr>
              <a:defRPr/>
            </a:lvl1pPr>
          </a:lstStyle>
          <a:p>
            <a:endParaRPr lang="en-US" altLang="ja-JP"/>
          </a:p>
        </p:txBody>
      </p:sp>
      <p:sp>
        <p:nvSpPr>
          <p:cNvPr id="5" name="Footer Placeholder 4"/>
          <p:cNvSpPr>
            <a:spLocks noGrp="1"/>
          </p:cNvSpPr>
          <p:nvPr>
            <p:ph type="ftr" sz="quarter" idx="11"/>
          </p:nvPr>
        </p:nvSpPr>
        <p:spPr/>
        <p:txBody>
          <a:bodyPr/>
          <a:lstStyle>
            <a:lvl1pPr>
              <a:defRPr/>
            </a:lvl1pPr>
          </a:lstStyle>
          <a:p>
            <a:endParaRPr lang="en-US" altLang="ja-JP"/>
          </a:p>
        </p:txBody>
      </p:sp>
      <p:sp>
        <p:nvSpPr>
          <p:cNvPr id="6" name="Slide Number Placeholder 5"/>
          <p:cNvSpPr>
            <a:spLocks noGrp="1"/>
          </p:cNvSpPr>
          <p:nvPr>
            <p:ph type="sldNum" sz="quarter" idx="12"/>
          </p:nvPr>
        </p:nvSpPr>
        <p:spPr/>
        <p:txBody>
          <a:bodyPr/>
          <a:lstStyle>
            <a:lvl1pPr>
              <a:defRPr/>
            </a:lvl1pPr>
          </a:lstStyle>
          <a:p>
            <a:fld id="{C63BAC84-42EA-4884-90DB-2ABDFDB916F4}" type="slidenum">
              <a:rPr lang="ja-JP" altLang="en-US"/>
              <a:pPr/>
              <a:t>‹#›</a:t>
            </a:fld>
            <a:endParaRPr lang="en-US" altLang="ja-JP"/>
          </a:p>
        </p:txBody>
      </p:sp>
    </p:spTree>
    <p:extLst>
      <p:ext uri="{BB962C8B-B14F-4D97-AF65-F5344CB8AC3E}">
        <p14:creationId xmlns:p14="http://schemas.microsoft.com/office/powerpoint/2010/main" val="9388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1850" y="277813"/>
            <a:ext cx="2228850" cy="5853112"/>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495300" y="277813"/>
            <a:ext cx="6534150" cy="585311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lvl1pPr>
              <a:defRPr/>
            </a:lvl1pPr>
          </a:lstStyle>
          <a:p>
            <a:endParaRPr lang="en-US" altLang="ja-JP"/>
          </a:p>
        </p:txBody>
      </p:sp>
      <p:sp>
        <p:nvSpPr>
          <p:cNvPr id="5" name="Footer Placeholder 4"/>
          <p:cNvSpPr>
            <a:spLocks noGrp="1"/>
          </p:cNvSpPr>
          <p:nvPr>
            <p:ph type="ftr" sz="quarter" idx="11"/>
          </p:nvPr>
        </p:nvSpPr>
        <p:spPr/>
        <p:txBody>
          <a:bodyPr/>
          <a:lstStyle>
            <a:lvl1pPr>
              <a:defRPr/>
            </a:lvl1pPr>
          </a:lstStyle>
          <a:p>
            <a:endParaRPr lang="en-US" altLang="ja-JP"/>
          </a:p>
        </p:txBody>
      </p:sp>
      <p:sp>
        <p:nvSpPr>
          <p:cNvPr id="6" name="Slide Number Placeholder 5"/>
          <p:cNvSpPr>
            <a:spLocks noGrp="1"/>
          </p:cNvSpPr>
          <p:nvPr>
            <p:ph type="sldNum" sz="quarter" idx="12"/>
          </p:nvPr>
        </p:nvSpPr>
        <p:spPr/>
        <p:txBody>
          <a:bodyPr/>
          <a:lstStyle>
            <a:lvl1pPr>
              <a:defRPr/>
            </a:lvl1pPr>
          </a:lstStyle>
          <a:p>
            <a:fld id="{C322CED4-BB5D-4950-8768-B1D38D84980B}" type="slidenum">
              <a:rPr lang="ja-JP" altLang="en-US"/>
              <a:pPr/>
              <a:t>‹#›</a:t>
            </a:fld>
            <a:endParaRPr lang="en-US" altLang="ja-JP"/>
          </a:p>
        </p:txBody>
      </p:sp>
    </p:spTree>
    <p:extLst>
      <p:ext uri="{BB962C8B-B14F-4D97-AF65-F5344CB8AC3E}">
        <p14:creationId xmlns:p14="http://schemas.microsoft.com/office/powerpoint/2010/main" val="5935042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タイトル、テキスト、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95300" y="277813"/>
            <a:ext cx="8915400" cy="1139825"/>
          </a:xfrm>
        </p:spPr>
        <p:txBody>
          <a:bodyPr/>
          <a:lstStyle/>
          <a:p>
            <a:r>
              <a:rPr lang="ja-JP" altLang="en-US"/>
              <a:t>マスター タイトルの書式設定</a:t>
            </a:r>
            <a:endParaRPr lang="en-US"/>
          </a:p>
        </p:txBody>
      </p:sp>
      <p:sp>
        <p:nvSpPr>
          <p:cNvPr id="3" name="Text Placeholder 2"/>
          <p:cNvSpPr>
            <a:spLocks noGrp="1"/>
          </p:cNvSpPr>
          <p:nvPr>
            <p:ph type="body" sz="half" idx="1"/>
          </p:nvPr>
        </p:nvSpPr>
        <p:spPr>
          <a:xfrm>
            <a:off x="495300" y="1600200"/>
            <a:ext cx="4381500" cy="45307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quarter" idx="2"/>
          </p:nvPr>
        </p:nvSpPr>
        <p:spPr>
          <a:xfrm>
            <a:off x="5029200" y="1600200"/>
            <a:ext cx="4381500" cy="218916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Content Placeholder 4"/>
          <p:cNvSpPr>
            <a:spLocks noGrp="1"/>
          </p:cNvSpPr>
          <p:nvPr>
            <p:ph sz="quarter" idx="3"/>
          </p:nvPr>
        </p:nvSpPr>
        <p:spPr>
          <a:xfrm>
            <a:off x="5029200" y="3941763"/>
            <a:ext cx="4381500" cy="218916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6" name="Date Placeholder 5"/>
          <p:cNvSpPr>
            <a:spLocks noGrp="1"/>
          </p:cNvSpPr>
          <p:nvPr>
            <p:ph type="dt" sz="half" idx="10"/>
          </p:nvPr>
        </p:nvSpPr>
        <p:spPr>
          <a:xfrm>
            <a:off x="495300" y="6248400"/>
            <a:ext cx="2311400" cy="457200"/>
          </a:xfrm>
        </p:spPr>
        <p:txBody>
          <a:bodyPr/>
          <a:lstStyle>
            <a:lvl1pPr>
              <a:defRPr/>
            </a:lvl1pPr>
          </a:lstStyle>
          <a:p>
            <a:endParaRPr lang="en-US" altLang="ja-JP"/>
          </a:p>
        </p:txBody>
      </p:sp>
      <p:sp>
        <p:nvSpPr>
          <p:cNvPr id="7" name="Footer Placeholder 6"/>
          <p:cNvSpPr>
            <a:spLocks noGrp="1"/>
          </p:cNvSpPr>
          <p:nvPr>
            <p:ph type="ftr" sz="quarter" idx="11"/>
          </p:nvPr>
        </p:nvSpPr>
        <p:spPr>
          <a:xfrm>
            <a:off x="3384550" y="6248400"/>
            <a:ext cx="3136900" cy="457200"/>
          </a:xfrm>
        </p:spPr>
        <p:txBody>
          <a:bodyPr/>
          <a:lstStyle>
            <a:lvl1pPr>
              <a:defRPr/>
            </a:lvl1pPr>
          </a:lstStyle>
          <a:p>
            <a:endParaRPr lang="en-US" altLang="ja-JP"/>
          </a:p>
        </p:txBody>
      </p:sp>
      <p:sp>
        <p:nvSpPr>
          <p:cNvPr id="8" name="Slide Number Placeholder 7"/>
          <p:cNvSpPr>
            <a:spLocks noGrp="1"/>
          </p:cNvSpPr>
          <p:nvPr>
            <p:ph type="sldNum" sz="quarter" idx="12"/>
          </p:nvPr>
        </p:nvSpPr>
        <p:spPr>
          <a:xfrm>
            <a:off x="7099300" y="6248400"/>
            <a:ext cx="2311400" cy="457200"/>
          </a:xfrm>
        </p:spPr>
        <p:txBody>
          <a:bodyPr/>
          <a:lstStyle>
            <a:lvl1pPr>
              <a:defRPr/>
            </a:lvl1pPr>
          </a:lstStyle>
          <a:p>
            <a:fld id="{246F9141-1D7E-4D4F-9966-A6E0F0932673}" type="slidenum">
              <a:rPr lang="ja-JP" altLang="en-US"/>
              <a:pPr/>
              <a:t>‹#›</a:t>
            </a:fld>
            <a:endParaRPr lang="en-US" altLang="ja-JP"/>
          </a:p>
        </p:txBody>
      </p:sp>
    </p:spTree>
    <p:extLst>
      <p:ext uri="{BB962C8B-B14F-4D97-AF65-F5344CB8AC3E}">
        <p14:creationId xmlns:p14="http://schemas.microsoft.com/office/powerpoint/2010/main" val="16076021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ClipArt" preserve="1">
  <p:cSld name="タイトル、テキスト、クリップ アート">
    <p:spTree>
      <p:nvGrpSpPr>
        <p:cNvPr id="1" name=""/>
        <p:cNvGrpSpPr/>
        <p:nvPr/>
      </p:nvGrpSpPr>
      <p:grpSpPr>
        <a:xfrm>
          <a:off x="0" y="0"/>
          <a:ext cx="0" cy="0"/>
          <a:chOff x="0" y="0"/>
          <a:chExt cx="0" cy="0"/>
        </a:xfrm>
      </p:grpSpPr>
      <p:sp>
        <p:nvSpPr>
          <p:cNvPr id="2" name="Title 1"/>
          <p:cNvSpPr>
            <a:spLocks noGrp="1"/>
          </p:cNvSpPr>
          <p:nvPr>
            <p:ph type="title"/>
          </p:nvPr>
        </p:nvSpPr>
        <p:spPr>
          <a:xfrm>
            <a:off x="495300" y="277813"/>
            <a:ext cx="8915400" cy="1139825"/>
          </a:xfrm>
        </p:spPr>
        <p:txBody>
          <a:bodyPr/>
          <a:lstStyle/>
          <a:p>
            <a:r>
              <a:rPr lang="ja-JP" altLang="en-US"/>
              <a:t>マスター タイトルの書式設定</a:t>
            </a:r>
            <a:endParaRPr lang="en-US"/>
          </a:p>
        </p:txBody>
      </p:sp>
      <p:sp>
        <p:nvSpPr>
          <p:cNvPr id="3" name="Text Placeholder 2"/>
          <p:cNvSpPr>
            <a:spLocks noGrp="1"/>
          </p:cNvSpPr>
          <p:nvPr>
            <p:ph type="body" sz="half" idx="1"/>
          </p:nvPr>
        </p:nvSpPr>
        <p:spPr>
          <a:xfrm>
            <a:off x="495300" y="1600200"/>
            <a:ext cx="4381500" cy="45307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lipArt Placeholder 3"/>
          <p:cNvSpPr>
            <a:spLocks noGrp="1"/>
          </p:cNvSpPr>
          <p:nvPr>
            <p:ph type="clipArt" sz="half" idx="2"/>
          </p:nvPr>
        </p:nvSpPr>
        <p:spPr>
          <a:xfrm>
            <a:off x="5029200" y="1600200"/>
            <a:ext cx="4381500" cy="4530725"/>
          </a:xfrm>
        </p:spPr>
        <p:txBody>
          <a:bodyPr/>
          <a:lstStyle/>
          <a:p>
            <a:r>
              <a:rPr lang="ja-JP" altLang="en-US"/>
              <a:t>オンライン画像を追加</a:t>
            </a:r>
            <a:endParaRPr lang="en-US"/>
          </a:p>
        </p:txBody>
      </p:sp>
      <p:sp>
        <p:nvSpPr>
          <p:cNvPr id="5" name="Date Placeholder 4"/>
          <p:cNvSpPr>
            <a:spLocks noGrp="1"/>
          </p:cNvSpPr>
          <p:nvPr>
            <p:ph type="dt" sz="half" idx="10"/>
          </p:nvPr>
        </p:nvSpPr>
        <p:spPr>
          <a:xfrm>
            <a:off x="495300" y="6248400"/>
            <a:ext cx="2311400" cy="457200"/>
          </a:xfrm>
        </p:spPr>
        <p:txBody>
          <a:bodyPr/>
          <a:lstStyle>
            <a:lvl1pPr>
              <a:defRPr/>
            </a:lvl1pPr>
          </a:lstStyle>
          <a:p>
            <a:endParaRPr lang="en-US" altLang="ja-JP"/>
          </a:p>
        </p:txBody>
      </p:sp>
      <p:sp>
        <p:nvSpPr>
          <p:cNvPr id="6" name="Footer Placeholder 5"/>
          <p:cNvSpPr>
            <a:spLocks noGrp="1"/>
          </p:cNvSpPr>
          <p:nvPr>
            <p:ph type="ftr" sz="quarter" idx="11"/>
          </p:nvPr>
        </p:nvSpPr>
        <p:spPr>
          <a:xfrm>
            <a:off x="3384550" y="6248400"/>
            <a:ext cx="3136900" cy="457200"/>
          </a:xfrm>
        </p:spPr>
        <p:txBody>
          <a:bodyPr/>
          <a:lstStyle>
            <a:lvl1pPr>
              <a:defRPr/>
            </a:lvl1pPr>
          </a:lstStyle>
          <a:p>
            <a:endParaRPr lang="en-US" altLang="ja-JP"/>
          </a:p>
        </p:txBody>
      </p:sp>
      <p:sp>
        <p:nvSpPr>
          <p:cNvPr id="7" name="Slide Number Placeholder 6"/>
          <p:cNvSpPr>
            <a:spLocks noGrp="1"/>
          </p:cNvSpPr>
          <p:nvPr>
            <p:ph type="sldNum" sz="quarter" idx="12"/>
          </p:nvPr>
        </p:nvSpPr>
        <p:spPr>
          <a:xfrm>
            <a:off x="7099300" y="6248400"/>
            <a:ext cx="2311400" cy="457200"/>
          </a:xfrm>
        </p:spPr>
        <p:txBody>
          <a:bodyPr/>
          <a:lstStyle>
            <a:lvl1pPr>
              <a:defRPr/>
            </a:lvl1pPr>
          </a:lstStyle>
          <a:p>
            <a:fld id="{86B36FFC-4A8E-4674-978A-3C43CA6CBFDB}" type="slidenum">
              <a:rPr lang="ja-JP" altLang="en-US"/>
              <a:pPr/>
              <a:t>‹#›</a:t>
            </a:fld>
            <a:endParaRPr lang="en-US" altLang="ja-JP"/>
          </a:p>
        </p:txBody>
      </p:sp>
    </p:spTree>
    <p:extLst>
      <p:ext uri="{BB962C8B-B14F-4D97-AF65-F5344CB8AC3E}">
        <p14:creationId xmlns:p14="http://schemas.microsoft.com/office/powerpoint/2010/main" val="912810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lvl1pPr>
              <a:defRPr/>
            </a:lvl1pPr>
          </a:lstStyle>
          <a:p>
            <a:endParaRPr lang="en-US" altLang="ja-JP"/>
          </a:p>
        </p:txBody>
      </p:sp>
      <p:sp>
        <p:nvSpPr>
          <p:cNvPr id="5" name="Footer Placeholder 4"/>
          <p:cNvSpPr>
            <a:spLocks noGrp="1"/>
          </p:cNvSpPr>
          <p:nvPr>
            <p:ph type="ftr" sz="quarter" idx="11"/>
          </p:nvPr>
        </p:nvSpPr>
        <p:spPr/>
        <p:txBody>
          <a:bodyPr/>
          <a:lstStyle>
            <a:lvl1pPr>
              <a:defRPr/>
            </a:lvl1pPr>
          </a:lstStyle>
          <a:p>
            <a:endParaRPr lang="en-US" altLang="ja-JP"/>
          </a:p>
        </p:txBody>
      </p:sp>
      <p:sp>
        <p:nvSpPr>
          <p:cNvPr id="6" name="Slide Number Placeholder 5"/>
          <p:cNvSpPr>
            <a:spLocks noGrp="1"/>
          </p:cNvSpPr>
          <p:nvPr>
            <p:ph type="sldNum" sz="quarter" idx="12"/>
          </p:nvPr>
        </p:nvSpPr>
        <p:spPr/>
        <p:txBody>
          <a:bodyPr/>
          <a:lstStyle>
            <a:lvl1pPr>
              <a:defRPr/>
            </a:lvl1pPr>
          </a:lstStyle>
          <a:p>
            <a:fld id="{88151203-A72C-487C-B594-566CAEA203A0}" type="slidenum">
              <a:rPr lang="ja-JP" altLang="en-US"/>
              <a:pPr/>
              <a:t>‹#›</a:t>
            </a:fld>
            <a:endParaRPr lang="en-US" altLang="ja-JP"/>
          </a:p>
        </p:txBody>
      </p:sp>
    </p:spTree>
    <p:extLst>
      <p:ext uri="{BB962C8B-B14F-4D97-AF65-F5344CB8AC3E}">
        <p14:creationId xmlns:p14="http://schemas.microsoft.com/office/powerpoint/2010/main" val="3434280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782638" y="4406900"/>
            <a:ext cx="8420100" cy="1362075"/>
          </a:xfrm>
        </p:spPr>
        <p:txBody>
          <a:bodyPr anchor="t"/>
          <a:lstStyle>
            <a:lvl1pPr algn="l">
              <a:defRPr sz="4000" b="1" cap="all"/>
            </a:lvl1pPr>
          </a:lstStyle>
          <a:p>
            <a:r>
              <a:rPr lang="ja-JP" altLang="en-US"/>
              <a:t>マスター タイトルの書式設定</a:t>
            </a:r>
            <a:endParaRPr lang="en-US"/>
          </a:p>
        </p:txBody>
      </p:sp>
      <p:sp>
        <p:nvSpPr>
          <p:cNvPr id="3" name="Text Placeholder 2"/>
          <p:cNvSpPr>
            <a:spLocks noGrp="1"/>
          </p:cNvSpPr>
          <p:nvPr>
            <p:ph type="body" idx="1"/>
          </p:nvPr>
        </p:nvSpPr>
        <p:spPr>
          <a:xfrm>
            <a:off x="782638" y="2906713"/>
            <a:ext cx="84201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lvl1pPr>
              <a:defRPr/>
            </a:lvl1pPr>
          </a:lstStyle>
          <a:p>
            <a:endParaRPr lang="en-US" altLang="ja-JP"/>
          </a:p>
        </p:txBody>
      </p:sp>
      <p:sp>
        <p:nvSpPr>
          <p:cNvPr id="5" name="Footer Placeholder 4"/>
          <p:cNvSpPr>
            <a:spLocks noGrp="1"/>
          </p:cNvSpPr>
          <p:nvPr>
            <p:ph type="ftr" sz="quarter" idx="11"/>
          </p:nvPr>
        </p:nvSpPr>
        <p:spPr/>
        <p:txBody>
          <a:bodyPr/>
          <a:lstStyle>
            <a:lvl1pPr>
              <a:defRPr/>
            </a:lvl1pPr>
          </a:lstStyle>
          <a:p>
            <a:endParaRPr lang="en-US" altLang="ja-JP"/>
          </a:p>
        </p:txBody>
      </p:sp>
      <p:sp>
        <p:nvSpPr>
          <p:cNvPr id="6" name="Slide Number Placeholder 5"/>
          <p:cNvSpPr>
            <a:spLocks noGrp="1"/>
          </p:cNvSpPr>
          <p:nvPr>
            <p:ph type="sldNum" sz="quarter" idx="12"/>
          </p:nvPr>
        </p:nvSpPr>
        <p:spPr/>
        <p:txBody>
          <a:bodyPr/>
          <a:lstStyle>
            <a:lvl1pPr>
              <a:defRPr/>
            </a:lvl1pPr>
          </a:lstStyle>
          <a:p>
            <a:fld id="{FFF44724-D2E1-4B1E-9FFA-EB95C9174170}" type="slidenum">
              <a:rPr lang="ja-JP" altLang="en-US"/>
              <a:pPr/>
              <a:t>‹#›</a:t>
            </a:fld>
            <a:endParaRPr lang="en-US" altLang="ja-JP"/>
          </a:p>
        </p:txBody>
      </p:sp>
    </p:spTree>
    <p:extLst>
      <p:ext uri="{BB962C8B-B14F-4D97-AF65-F5344CB8AC3E}">
        <p14:creationId xmlns:p14="http://schemas.microsoft.com/office/powerpoint/2010/main" val="2925775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495300" y="1600200"/>
            <a:ext cx="43815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5029200" y="1600200"/>
            <a:ext cx="43815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lvl1pPr>
              <a:defRPr/>
            </a:lvl1pPr>
          </a:lstStyle>
          <a:p>
            <a:endParaRPr lang="en-US" altLang="ja-JP"/>
          </a:p>
        </p:txBody>
      </p:sp>
      <p:sp>
        <p:nvSpPr>
          <p:cNvPr id="6" name="Footer Placeholder 5"/>
          <p:cNvSpPr>
            <a:spLocks noGrp="1"/>
          </p:cNvSpPr>
          <p:nvPr>
            <p:ph type="ftr" sz="quarter" idx="11"/>
          </p:nvPr>
        </p:nvSpPr>
        <p:spPr/>
        <p:txBody>
          <a:bodyPr/>
          <a:lstStyle>
            <a:lvl1pPr>
              <a:defRPr/>
            </a:lvl1pPr>
          </a:lstStyle>
          <a:p>
            <a:endParaRPr lang="en-US" altLang="ja-JP"/>
          </a:p>
        </p:txBody>
      </p:sp>
      <p:sp>
        <p:nvSpPr>
          <p:cNvPr id="7" name="Slide Number Placeholder 6"/>
          <p:cNvSpPr>
            <a:spLocks noGrp="1"/>
          </p:cNvSpPr>
          <p:nvPr>
            <p:ph type="sldNum" sz="quarter" idx="12"/>
          </p:nvPr>
        </p:nvSpPr>
        <p:spPr/>
        <p:txBody>
          <a:bodyPr/>
          <a:lstStyle>
            <a:lvl1pPr>
              <a:defRPr/>
            </a:lvl1pPr>
          </a:lstStyle>
          <a:p>
            <a:fld id="{2F68B307-DB20-4F9C-8263-8915E1AA20EE}" type="slidenum">
              <a:rPr lang="ja-JP" altLang="en-US"/>
              <a:pPr/>
              <a:t>‹#›</a:t>
            </a:fld>
            <a:endParaRPr lang="en-US" altLang="ja-JP"/>
          </a:p>
        </p:txBody>
      </p:sp>
    </p:spTree>
    <p:extLst>
      <p:ext uri="{BB962C8B-B14F-4D97-AF65-F5344CB8AC3E}">
        <p14:creationId xmlns:p14="http://schemas.microsoft.com/office/powerpoint/2010/main" val="634587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p:spPr>
        <p:txBody>
          <a:bodyPr/>
          <a:lstStyle>
            <a:lvl1pPr>
              <a:defRPr/>
            </a:lvl1pPr>
          </a:lstStyle>
          <a:p>
            <a:r>
              <a:rPr lang="ja-JP" altLang="en-US"/>
              <a:t>マスター タイトルの書式設定</a:t>
            </a:r>
            <a:endParaRPr lang="en-US"/>
          </a:p>
        </p:txBody>
      </p:sp>
      <p:sp>
        <p:nvSpPr>
          <p:cNvPr id="3" name="Text Placeholder 2"/>
          <p:cNvSpPr>
            <a:spLocks noGrp="1"/>
          </p:cNvSpPr>
          <p:nvPr>
            <p:ph type="body" idx="1"/>
          </p:nvPr>
        </p:nvSpPr>
        <p:spPr>
          <a:xfrm>
            <a:off x="495300" y="1535113"/>
            <a:ext cx="437673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495300" y="2174875"/>
            <a:ext cx="437673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5032375" y="1535113"/>
            <a:ext cx="437832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32375" y="2174875"/>
            <a:ext cx="437832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lvl1pPr>
              <a:defRPr/>
            </a:lvl1pPr>
          </a:lstStyle>
          <a:p>
            <a:endParaRPr lang="en-US" altLang="ja-JP"/>
          </a:p>
        </p:txBody>
      </p:sp>
      <p:sp>
        <p:nvSpPr>
          <p:cNvPr id="8" name="Footer Placeholder 7"/>
          <p:cNvSpPr>
            <a:spLocks noGrp="1"/>
          </p:cNvSpPr>
          <p:nvPr>
            <p:ph type="ftr" sz="quarter" idx="11"/>
          </p:nvPr>
        </p:nvSpPr>
        <p:spPr/>
        <p:txBody>
          <a:bodyPr/>
          <a:lstStyle>
            <a:lvl1pPr>
              <a:defRPr/>
            </a:lvl1pPr>
          </a:lstStyle>
          <a:p>
            <a:endParaRPr lang="en-US" altLang="ja-JP"/>
          </a:p>
        </p:txBody>
      </p:sp>
      <p:sp>
        <p:nvSpPr>
          <p:cNvPr id="9" name="Slide Number Placeholder 8"/>
          <p:cNvSpPr>
            <a:spLocks noGrp="1"/>
          </p:cNvSpPr>
          <p:nvPr>
            <p:ph type="sldNum" sz="quarter" idx="12"/>
          </p:nvPr>
        </p:nvSpPr>
        <p:spPr/>
        <p:txBody>
          <a:bodyPr/>
          <a:lstStyle>
            <a:lvl1pPr>
              <a:defRPr/>
            </a:lvl1pPr>
          </a:lstStyle>
          <a:p>
            <a:fld id="{48258799-D3E6-41C6-AA63-BAC01396F8F0}" type="slidenum">
              <a:rPr lang="ja-JP" altLang="en-US"/>
              <a:pPr/>
              <a:t>‹#›</a:t>
            </a:fld>
            <a:endParaRPr lang="en-US" altLang="ja-JP"/>
          </a:p>
        </p:txBody>
      </p:sp>
    </p:spTree>
    <p:extLst>
      <p:ext uri="{BB962C8B-B14F-4D97-AF65-F5344CB8AC3E}">
        <p14:creationId xmlns:p14="http://schemas.microsoft.com/office/powerpoint/2010/main" val="3992877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lvl1pPr>
              <a:defRPr/>
            </a:lvl1pPr>
          </a:lstStyle>
          <a:p>
            <a:endParaRPr lang="en-US" altLang="ja-JP"/>
          </a:p>
        </p:txBody>
      </p:sp>
      <p:sp>
        <p:nvSpPr>
          <p:cNvPr id="4" name="Footer Placeholder 3"/>
          <p:cNvSpPr>
            <a:spLocks noGrp="1"/>
          </p:cNvSpPr>
          <p:nvPr>
            <p:ph type="ftr" sz="quarter" idx="11"/>
          </p:nvPr>
        </p:nvSpPr>
        <p:spPr/>
        <p:txBody>
          <a:bodyPr/>
          <a:lstStyle>
            <a:lvl1pPr>
              <a:defRPr/>
            </a:lvl1pPr>
          </a:lstStyle>
          <a:p>
            <a:endParaRPr lang="en-US" altLang="ja-JP"/>
          </a:p>
        </p:txBody>
      </p:sp>
      <p:sp>
        <p:nvSpPr>
          <p:cNvPr id="5" name="Slide Number Placeholder 4"/>
          <p:cNvSpPr>
            <a:spLocks noGrp="1"/>
          </p:cNvSpPr>
          <p:nvPr>
            <p:ph type="sldNum" sz="quarter" idx="12"/>
          </p:nvPr>
        </p:nvSpPr>
        <p:spPr/>
        <p:txBody>
          <a:bodyPr/>
          <a:lstStyle>
            <a:lvl1pPr>
              <a:defRPr/>
            </a:lvl1pPr>
          </a:lstStyle>
          <a:p>
            <a:fld id="{00947B94-8224-4674-8BD1-9089F8E43D0D}" type="slidenum">
              <a:rPr lang="ja-JP" altLang="en-US"/>
              <a:pPr/>
              <a:t>‹#›</a:t>
            </a:fld>
            <a:endParaRPr lang="en-US" altLang="ja-JP"/>
          </a:p>
        </p:txBody>
      </p:sp>
    </p:spTree>
    <p:extLst>
      <p:ext uri="{BB962C8B-B14F-4D97-AF65-F5344CB8AC3E}">
        <p14:creationId xmlns:p14="http://schemas.microsoft.com/office/powerpoint/2010/main" val="2051147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ja-JP"/>
          </a:p>
        </p:txBody>
      </p:sp>
      <p:sp>
        <p:nvSpPr>
          <p:cNvPr id="3" name="Footer Placeholder 2"/>
          <p:cNvSpPr>
            <a:spLocks noGrp="1"/>
          </p:cNvSpPr>
          <p:nvPr>
            <p:ph type="ftr" sz="quarter" idx="11"/>
          </p:nvPr>
        </p:nvSpPr>
        <p:spPr/>
        <p:txBody>
          <a:bodyPr/>
          <a:lstStyle>
            <a:lvl1pPr>
              <a:defRPr/>
            </a:lvl1pPr>
          </a:lstStyle>
          <a:p>
            <a:endParaRPr lang="en-US" altLang="ja-JP"/>
          </a:p>
        </p:txBody>
      </p:sp>
      <p:sp>
        <p:nvSpPr>
          <p:cNvPr id="4" name="Slide Number Placeholder 3"/>
          <p:cNvSpPr>
            <a:spLocks noGrp="1"/>
          </p:cNvSpPr>
          <p:nvPr>
            <p:ph type="sldNum" sz="quarter" idx="12"/>
          </p:nvPr>
        </p:nvSpPr>
        <p:spPr/>
        <p:txBody>
          <a:bodyPr/>
          <a:lstStyle>
            <a:lvl1pPr>
              <a:defRPr/>
            </a:lvl1pPr>
          </a:lstStyle>
          <a:p>
            <a:fld id="{363112A4-63AF-4B96-85A5-4A0FF2309A5D}" type="slidenum">
              <a:rPr lang="ja-JP" altLang="en-US"/>
              <a:pPr/>
              <a:t>‹#›</a:t>
            </a:fld>
            <a:endParaRPr lang="en-US" altLang="ja-JP"/>
          </a:p>
        </p:txBody>
      </p:sp>
    </p:spTree>
    <p:extLst>
      <p:ext uri="{BB962C8B-B14F-4D97-AF65-F5344CB8AC3E}">
        <p14:creationId xmlns:p14="http://schemas.microsoft.com/office/powerpoint/2010/main" val="16645918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95300" y="273050"/>
            <a:ext cx="3259138" cy="1162050"/>
          </a:xfrm>
        </p:spPr>
        <p:txBody>
          <a:bodyPr/>
          <a:lstStyle>
            <a:lvl1pPr algn="l">
              <a:defRPr sz="2000" b="1"/>
            </a:lvl1pPr>
          </a:lstStyle>
          <a:p>
            <a:r>
              <a:rPr lang="ja-JP" altLang="en-US"/>
              <a:t>マスター タイトルの書式設定</a:t>
            </a:r>
            <a:endParaRPr lang="en-US"/>
          </a:p>
        </p:txBody>
      </p:sp>
      <p:sp>
        <p:nvSpPr>
          <p:cNvPr id="3" name="Content Placeholder 2"/>
          <p:cNvSpPr>
            <a:spLocks noGrp="1"/>
          </p:cNvSpPr>
          <p:nvPr>
            <p:ph idx="1"/>
          </p:nvPr>
        </p:nvSpPr>
        <p:spPr>
          <a:xfrm>
            <a:off x="3873500" y="273050"/>
            <a:ext cx="55372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495300" y="1435100"/>
            <a:ext cx="3259138"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lvl1pPr>
              <a:defRPr/>
            </a:lvl1pPr>
          </a:lstStyle>
          <a:p>
            <a:endParaRPr lang="en-US" altLang="ja-JP"/>
          </a:p>
        </p:txBody>
      </p:sp>
      <p:sp>
        <p:nvSpPr>
          <p:cNvPr id="6" name="Footer Placeholder 5"/>
          <p:cNvSpPr>
            <a:spLocks noGrp="1"/>
          </p:cNvSpPr>
          <p:nvPr>
            <p:ph type="ftr" sz="quarter" idx="11"/>
          </p:nvPr>
        </p:nvSpPr>
        <p:spPr/>
        <p:txBody>
          <a:bodyPr/>
          <a:lstStyle>
            <a:lvl1pPr>
              <a:defRPr/>
            </a:lvl1pPr>
          </a:lstStyle>
          <a:p>
            <a:endParaRPr lang="en-US" altLang="ja-JP"/>
          </a:p>
        </p:txBody>
      </p:sp>
      <p:sp>
        <p:nvSpPr>
          <p:cNvPr id="7" name="Slide Number Placeholder 6"/>
          <p:cNvSpPr>
            <a:spLocks noGrp="1"/>
          </p:cNvSpPr>
          <p:nvPr>
            <p:ph type="sldNum" sz="quarter" idx="12"/>
          </p:nvPr>
        </p:nvSpPr>
        <p:spPr/>
        <p:txBody>
          <a:bodyPr/>
          <a:lstStyle>
            <a:lvl1pPr>
              <a:defRPr/>
            </a:lvl1pPr>
          </a:lstStyle>
          <a:p>
            <a:fld id="{05C3924A-CCDD-458A-9AD7-1A3C477A80BD}" type="slidenum">
              <a:rPr lang="ja-JP" altLang="en-US"/>
              <a:pPr/>
              <a:t>‹#›</a:t>
            </a:fld>
            <a:endParaRPr lang="en-US" altLang="ja-JP"/>
          </a:p>
        </p:txBody>
      </p:sp>
    </p:spTree>
    <p:extLst>
      <p:ext uri="{BB962C8B-B14F-4D97-AF65-F5344CB8AC3E}">
        <p14:creationId xmlns:p14="http://schemas.microsoft.com/office/powerpoint/2010/main" val="1760446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941513" y="4800600"/>
            <a:ext cx="5943600" cy="566738"/>
          </a:xfrm>
        </p:spPr>
        <p:txBody>
          <a:bodyPr/>
          <a:lstStyle>
            <a:lvl1pPr algn="l">
              <a:defRPr sz="2000" b="1"/>
            </a:lvl1pPr>
          </a:lstStyle>
          <a:p>
            <a:r>
              <a:rPr lang="ja-JP" altLang="en-US"/>
              <a:t>マスター タイトルの書式設定</a:t>
            </a:r>
            <a:endParaRPr lang="en-US"/>
          </a:p>
        </p:txBody>
      </p:sp>
      <p:sp>
        <p:nvSpPr>
          <p:cNvPr id="3" name="Picture Placeholder 2"/>
          <p:cNvSpPr>
            <a:spLocks noGrp="1"/>
          </p:cNvSpPr>
          <p:nvPr>
            <p:ph type="pic" idx="1"/>
          </p:nvPr>
        </p:nvSpPr>
        <p:spPr>
          <a:xfrm>
            <a:off x="1941513" y="612775"/>
            <a:ext cx="59436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a:p>
        </p:txBody>
      </p:sp>
      <p:sp>
        <p:nvSpPr>
          <p:cNvPr id="4" name="Text Placeholder 3"/>
          <p:cNvSpPr>
            <a:spLocks noGrp="1"/>
          </p:cNvSpPr>
          <p:nvPr>
            <p:ph type="body" sz="half" idx="2"/>
          </p:nvPr>
        </p:nvSpPr>
        <p:spPr>
          <a:xfrm>
            <a:off x="1941513" y="5367338"/>
            <a:ext cx="59436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lvl1pPr>
              <a:defRPr/>
            </a:lvl1pPr>
          </a:lstStyle>
          <a:p>
            <a:endParaRPr lang="en-US" altLang="ja-JP"/>
          </a:p>
        </p:txBody>
      </p:sp>
      <p:sp>
        <p:nvSpPr>
          <p:cNvPr id="6" name="Footer Placeholder 5"/>
          <p:cNvSpPr>
            <a:spLocks noGrp="1"/>
          </p:cNvSpPr>
          <p:nvPr>
            <p:ph type="ftr" sz="quarter" idx="11"/>
          </p:nvPr>
        </p:nvSpPr>
        <p:spPr/>
        <p:txBody>
          <a:bodyPr/>
          <a:lstStyle>
            <a:lvl1pPr>
              <a:defRPr/>
            </a:lvl1pPr>
          </a:lstStyle>
          <a:p>
            <a:endParaRPr lang="en-US" altLang="ja-JP"/>
          </a:p>
        </p:txBody>
      </p:sp>
      <p:sp>
        <p:nvSpPr>
          <p:cNvPr id="7" name="Slide Number Placeholder 6"/>
          <p:cNvSpPr>
            <a:spLocks noGrp="1"/>
          </p:cNvSpPr>
          <p:nvPr>
            <p:ph type="sldNum" sz="quarter" idx="12"/>
          </p:nvPr>
        </p:nvSpPr>
        <p:spPr/>
        <p:txBody>
          <a:bodyPr/>
          <a:lstStyle>
            <a:lvl1pPr>
              <a:defRPr/>
            </a:lvl1pPr>
          </a:lstStyle>
          <a:p>
            <a:fld id="{DEF29480-B3A2-48A1-A2DB-6906F6D02FB9}" type="slidenum">
              <a:rPr lang="ja-JP" altLang="en-US"/>
              <a:pPr/>
              <a:t>‹#›</a:t>
            </a:fld>
            <a:endParaRPr lang="en-US" altLang="ja-JP"/>
          </a:p>
        </p:txBody>
      </p:sp>
    </p:spTree>
    <p:extLst>
      <p:ext uri="{BB962C8B-B14F-4D97-AF65-F5344CB8AC3E}">
        <p14:creationId xmlns:p14="http://schemas.microsoft.com/office/powerpoint/2010/main" val="18565013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bwMode="auto">
          <a:xfrm>
            <a:off x="495300" y="277813"/>
            <a:ext cx="8915400" cy="113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ja-JP" altLang="en-US"/>
              <a:t>マスタ タイトルの書式設定</a:t>
            </a:r>
          </a:p>
        </p:txBody>
      </p:sp>
      <p:sp>
        <p:nvSpPr>
          <p:cNvPr id="15363" name="Rectangle 3"/>
          <p:cNvSpPr>
            <a:spLocks noGrp="1" noChangeArrowheads="1"/>
          </p:cNvSpPr>
          <p:nvPr>
            <p:ph type="body" idx="1"/>
          </p:nvPr>
        </p:nvSpPr>
        <p:spPr bwMode="auto">
          <a:xfrm>
            <a:off x="495300" y="1600200"/>
            <a:ext cx="8915400" cy="4530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15364" name="Rectangle 4"/>
          <p:cNvSpPr>
            <a:spLocks noGrp="1" noChangeArrowheads="1"/>
          </p:cNvSpPr>
          <p:nvPr>
            <p:ph type="dt" sz="half" idx="2"/>
          </p:nvPr>
        </p:nvSpPr>
        <p:spPr bwMode="auto">
          <a:xfrm>
            <a:off x="495300" y="6248400"/>
            <a:ext cx="2311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lvl1pPr>
          </a:lstStyle>
          <a:p>
            <a:endParaRPr lang="en-US" altLang="ja-JP"/>
          </a:p>
        </p:txBody>
      </p:sp>
      <p:sp>
        <p:nvSpPr>
          <p:cNvPr id="15365" name="Rectangle 5"/>
          <p:cNvSpPr>
            <a:spLocks noGrp="1" noChangeArrowheads="1"/>
          </p:cNvSpPr>
          <p:nvPr>
            <p:ph type="ftr" sz="quarter" idx="3"/>
          </p:nvPr>
        </p:nvSpPr>
        <p:spPr bwMode="auto">
          <a:xfrm>
            <a:off x="3384550" y="6248400"/>
            <a:ext cx="3136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vl1pPr>
          </a:lstStyle>
          <a:p>
            <a:endParaRPr lang="en-US" altLang="ja-JP"/>
          </a:p>
        </p:txBody>
      </p:sp>
      <p:sp>
        <p:nvSpPr>
          <p:cNvPr id="15366" name="Rectangle 6"/>
          <p:cNvSpPr>
            <a:spLocks noGrp="1" noChangeArrowheads="1"/>
          </p:cNvSpPr>
          <p:nvPr>
            <p:ph type="sldNum" sz="quarter" idx="4"/>
          </p:nvPr>
        </p:nvSpPr>
        <p:spPr bwMode="auto">
          <a:xfrm>
            <a:off x="7099300" y="6248400"/>
            <a:ext cx="2311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lvl1pPr>
          </a:lstStyle>
          <a:p>
            <a:fld id="{85D7B525-7C53-4912-B66C-648EE8FC9EC5}" type="slidenum">
              <a:rPr lang="ja-JP" altLang="en-US"/>
              <a:pPr/>
              <a:t>‹#›</a:t>
            </a:fld>
            <a:endParaRPr lang="en-US" altLang="ja-JP"/>
          </a:p>
        </p:txBody>
      </p:sp>
      <p:sp>
        <p:nvSpPr>
          <p:cNvPr id="15367" name="Rectangle 7" descr="Gold bar"/>
          <p:cNvSpPr>
            <a:spLocks noChangeArrowheads="1"/>
          </p:cNvSpPr>
          <p:nvPr/>
        </p:nvSpPr>
        <p:spPr bwMode="auto">
          <a:xfrm>
            <a:off x="0" y="0"/>
            <a:ext cx="247650" cy="2286000"/>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ja-JP" altLang="en-US" sz="2400">
              <a:latin typeface="Times New Roman" pitchFamily="18" charset="0"/>
            </a:endParaRPr>
          </a:p>
        </p:txBody>
      </p:sp>
      <p:sp>
        <p:nvSpPr>
          <p:cNvPr id="15368" name="Line 8"/>
          <p:cNvSpPr>
            <a:spLocks noChangeShapeType="1"/>
          </p:cNvSpPr>
          <p:nvPr/>
        </p:nvSpPr>
        <p:spPr bwMode="auto">
          <a:xfrm>
            <a:off x="495300" y="1447800"/>
            <a:ext cx="8750300" cy="0"/>
          </a:xfrm>
          <a:prstGeom prst="line">
            <a:avLst/>
          </a:prstGeom>
          <a:noFill/>
          <a:ln w="19050">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369" name="Rectangle 9" descr="Orange bar"/>
          <p:cNvSpPr>
            <a:spLocks noChangeArrowheads="1"/>
          </p:cNvSpPr>
          <p:nvPr/>
        </p:nvSpPr>
        <p:spPr bwMode="auto">
          <a:xfrm>
            <a:off x="0" y="2286000"/>
            <a:ext cx="247650" cy="2286000"/>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ja-JP" altLang="en-US" sz="2400">
              <a:latin typeface="Times New Roman" pitchFamily="18" charset="0"/>
            </a:endParaRPr>
          </a:p>
        </p:txBody>
      </p:sp>
      <p:sp>
        <p:nvSpPr>
          <p:cNvPr id="15370" name="Rectangle 10" descr="Slate bar"/>
          <p:cNvSpPr>
            <a:spLocks noChangeArrowheads="1"/>
          </p:cNvSpPr>
          <p:nvPr/>
        </p:nvSpPr>
        <p:spPr bwMode="auto">
          <a:xfrm>
            <a:off x="0" y="4572000"/>
            <a:ext cx="247650" cy="2286000"/>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ja-JP" altLang="en-US" sz="2400">
              <a:latin typeface="Times New Roman" pitchFamily="18" charset="0"/>
            </a:endParaRPr>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Lst>
  <p:hf hdr="0" ftr="0" dt="0"/>
  <p:txStyles>
    <p:titleStyle>
      <a:lvl1pPr algn="l" rtl="0" eaLnBrk="1" fontAlgn="base" hangingPunct="1">
        <a:spcBef>
          <a:spcPct val="0"/>
        </a:spcBef>
        <a:spcAft>
          <a:spcPct val="0"/>
        </a:spcAft>
        <a:defRPr kumimoji="1" sz="4400">
          <a:solidFill>
            <a:schemeClr val="tx2"/>
          </a:solidFill>
          <a:latin typeface="+mj-lt"/>
          <a:ea typeface="+mj-ea"/>
          <a:cs typeface="+mj-cs"/>
        </a:defRPr>
      </a:lvl1pPr>
      <a:lvl2pPr algn="l" rtl="0" eaLnBrk="1" fontAlgn="base" hangingPunct="1">
        <a:spcBef>
          <a:spcPct val="0"/>
        </a:spcBef>
        <a:spcAft>
          <a:spcPct val="0"/>
        </a:spcAft>
        <a:defRPr kumimoji="1" sz="4400">
          <a:solidFill>
            <a:schemeClr val="tx2"/>
          </a:solidFill>
          <a:latin typeface="Times New Roman" pitchFamily="18" charset="0"/>
        </a:defRPr>
      </a:lvl2pPr>
      <a:lvl3pPr algn="l" rtl="0" eaLnBrk="1" fontAlgn="base" hangingPunct="1">
        <a:spcBef>
          <a:spcPct val="0"/>
        </a:spcBef>
        <a:spcAft>
          <a:spcPct val="0"/>
        </a:spcAft>
        <a:defRPr kumimoji="1" sz="4400">
          <a:solidFill>
            <a:schemeClr val="tx2"/>
          </a:solidFill>
          <a:latin typeface="Times New Roman" pitchFamily="18" charset="0"/>
        </a:defRPr>
      </a:lvl3pPr>
      <a:lvl4pPr algn="l" rtl="0" eaLnBrk="1" fontAlgn="base" hangingPunct="1">
        <a:spcBef>
          <a:spcPct val="0"/>
        </a:spcBef>
        <a:spcAft>
          <a:spcPct val="0"/>
        </a:spcAft>
        <a:defRPr kumimoji="1" sz="4400">
          <a:solidFill>
            <a:schemeClr val="tx2"/>
          </a:solidFill>
          <a:latin typeface="Times New Roman" pitchFamily="18" charset="0"/>
        </a:defRPr>
      </a:lvl4pPr>
      <a:lvl5pPr algn="l" rtl="0" eaLnBrk="1" fontAlgn="base" hangingPunct="1">
        <a:spcBef>
          <a:spcPct val="0"/>
        </a:spcBef>
        <a:spcAft>
          <a:spcPct val="0"/>
        </a:spcAft>
        <a:defRPr kumimoji="1" sz="4400">
          <a:solidFill>
            <a:schemeClr val="tx2"/>
          </a:solidFill>
          <a:latin typeface="Times New Roman" pitchFamily="18" charset="0"/>
        </a:defRPr>
      </a:lvl5pPr>
      <a:lvl6pPr marL="457200" algn="l" rtl="0" eaLnBrk="1" fontAlgn="base" hangingPunct="1">
        <a:spcBef>
          <a:spcPct val="0"/>
        </a:spcBef>
        <a:spcAft>
          <a:spcPct val="0"/>
        </a:spcAft>
        <a:defRPr kumimoji="1" sz="4400">
          <a:solidFill>
            <a:schemeClr val="tx2"/>
          </a:solidFill>
          <a:latin typeface="Times New Roman" pitchFamily="18" charset="0"/>
        </a:defRPr>
      </a:lvl6pPr>
      <a:lvl7pPr marL="914400" algn="l" rtl="0" eaLnBrk="1" fontAlgn="base" hangingPunct="1">
        <a:spcBef>
          <a:spcPct val="0"/>
        </a:spcBef>
        <a:spcAft>
          <a:spcPct val="0"/>
        </a:spcAft>
        <a:defRPr kumimoji="1" sz="4400">
          <a:solidFill>
            <a:schemeClr val="tx2"/>
          </a:solidFill>
          <a:latin typeface="Times New Roman" pitchFamily="18" charset="0"/>
        </a:defRPr>
      </a:lvl7pPr>
      <a:lvl8pPr marL="1371600" algn="l" rtl="0" eaLnBrk="1" fontAlgn="base" hangingPunct="1">
        <a:spcBef>
          <a:spcPct val="0"/>
        </a:spcBef>
        <a:spcAft>
          <a:spcPct val="0"/>
        </a:spcAft>
        <a:defRPr kumimoji="1" sz="4400">
          <a:solidFill>
            <a:schemeClr val="tx2"/>
          </a:solidFill>
          <a:latin typeface="Times New Roman" pitchFamily="18" charset="0"/>
        </a:defRPr>
      </a:lvl8pPr>
      <a:lvl9pPr marL="1828800" algn="l" rtl="0" eaLnBrk="1" fontAlgn="base" hangingPunct="1">
        <a:spcBef>
          <a:spcPct val="0"/>
        </a:spcBef>
        <a:spcAft>
          <a:spcPct val="0"/>
        </a:spcAft>
        <a:defRPr kumimoji="1" sz="4400">
          <a:solidFill>
            <a:schemeClr val="tx2"/>
          </a:solidFill>
          <a:latin typeface="Times New Roman" pitchFamily="18" charset="0"/>
        </a:defRPr>
      </a:lvl9pPr>
    </p:titleStyle>
    <p:bodyStyle>
      <a:lvl1pPr marL="342900" indent="-342900" algn="l" rtl="0" eaLnBrk="1" fontAlgn="base" hangingPunct="1">
        <a:spcBef>
          <a:spcPct val="20000"/>
        </a:spcBef>
        <a:spcAft>
          <a:spcPct val="0"/>
        </a:spcAft>
        <a:buClr>
          <a:schemeClr val="bg2"/>
        </a:buClr>
        <a:buSzPct val="75000"/>
        <a:buFont typeface="Wingdings" pitchFamily="2" charset="2"/>
        <a:buChar char="p"/>
        <a:defRPr kumimoji="1"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75000"/>
        <a:buFont typeface="Wingdings" pitchFamily="2" charset="2"/>
        <a:buChar char="n"/>
        <a:defRPr kumimoji="1" sz="2400">
          <a:solidFill>
            <a:schemeClr val="tx1"/>
          </a:solidFill>
          <a:latin typeface="+mn-lt"/>
        </a:defRPr>
      </a:lvl2pPr>
      <a:lvl3pPr marL="1143000" indent="-228600" algn="l" rtl="0" eaLnBrk="1" fontAlgn="base" hangingPunct="1">
        <a:spcBef>
          <a:spcPct val="20000"/>
        </a:spcBef>
        <a:spcAft>
          <a:spcPct val="0"/>
        </a:spcAft>
        <a:buClr>
          <a:schemeClr val="accent1"/>
        </a:buClr>
        <a:buSzPct val="65000"/>
        <a:buFont typeface="Wingdings" pitchFamily="2" charset="2"/>
        <a:buChar char="p"/>
        <a:defRPr kumimoji="1" sz="2000">
          <a:solidFill>
            <a:schemeClr val="tx1"/>
          </a:solidFill>
          <a:latin typeface="+mn-lt"/>
        </a:defRPr>
      </a:lvl3pPr>
      <a:lvl4pPr marL="1600200" indent="-228600" algn="l" rtl="0" eaLnBrk="1" fontAlgn="base" hangingPunct="1">
        <a:spcBef>
          <a:spcPct val="20000"/>
        </a:spcBef>
        <a:spcAft>
          <a:spcPct val="0"/>
        </a:spcAft>
        <a:buClr>
          <a:schemeClr val="bg2"/>
        </a:buClr>
        <a:buFont typeface="Wingdings" pitchFamily="2" charset="2"/>
        <a:buChar char="§"/>
        <a:defRPr kumimoji="1">
          <a:solidFill>
            <a:schemeClr val="tx1"/>
          </a:solidFill>
          <a:latin typeface="+mn-lt"/>
        </a:defRPr>
      </a:lvl4pPr>
      <a:lvl5pPr marL="20574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5pPr>
      <a:lvl6pPr marL="25146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6pPr>
      <a:lvl7pPr marL="29718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7pPr>
      <a:lvl8pPr marL="34290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8pPr>
      <a:lvl9pPr marL="38862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p:txBody>
          <a:bodyPr/>
          <a:lstStyle/>
          <a:p>
            <a:r>
              <a:rPr lang="ja-JP" altLang="en-US" dirty="0">
                <a:latin typeface="ＭＳ Ｐゴシック" panose="020B0600070205080204" pitchFamily="50" charset="-128"/>
                <a:ea typeface="ＭＳ Ｐゴシック" panose="020B0600070205080204" pitchFamily="50" charset="-128"/>
              </a:rPr>
              <a:t>ソフトウェア工学</a:t>
            </a:r>
            <a:r>
              <a:rPr lang="en-US" altLang="ja-JP" dirty="0">
                <a:latin typeface="ＭＳ Ｐゴシック" panose="020B0600070205080204" pitchFamily="50" charset="-128"/>
                <a:ea typeface="ＭＳ Ｐゴシック" panose="020B0600070205080204" pitchFamily="50" charset="-128"/>
              </a:rPr>
              <a:t/>
            </a:r>
            <a:br>
              <a:rPr lang="en-US" altLang="ja-JP" dirty="0">
                <a:latin typeface="ＭＳ Ｐゴシック" panose="020B0600070205080204" pitchFamily="50" charset="-128"/>
                <a:ea typeface="ＭＳ Ｐゴシック" panose="020B0600070205080204" pitchFamily="50" charset="-128"/>
              </a:rPr>
            </a:br>
            <a:r>
              <a:rPr lang="en-US" altLang="ja-JP" dirty="0" smtClean="0">
                <a:latin typeface="ＭＳ Ｐゴシック" panose="020B0600070205080204" pitchFamily="50" charset="-128"/>
                <a:ea typeface="ＭＳ Ｐゴシック" panose="020B0600070205080204" pitchFamily="50" charset="-128"/>
              </a:rPr>
              <a:t>11</a:t>
            </a:r>
            <a:r>
              <a:rPr lang="ja-JP" altLang="en-US" dirty="0" smtClean="0">
                <a:latin typeface="ＭＳ Ｐゴシック" panose="020B0600070205080204" pitchFamily="50" charset="-128"/>
                <a:ea typeface="ＭＳ Ｐゴシック" panose="020B0600070205080204" pitchFamily="50" charset="-128"/>
              </a:rPr>
              <a:t>章</a:t>
            </a:r>
            <a:r>
              <a:rPr lang="ja-JP" altLang="en-US" dirty="0">
                <a:latin typeface="ＭＳ Ｐゴシック" panose="020B0600070205080204" pitchFamily="50" charset="-128"/>
                <a:ea typeface="ＭＳ Ｐゴシック" panose="020B0600070205080204" pitchFamily="50" charset="-128"/>
              </a:rPr>
              <a:t>　形式手法</a:t>
            </a:r>
          </a:p>
        </p:txBody>
      </p:sp>
      <p:sp>
        <p:nvSpPr>
          <p:cNvPr id="2051" name="Rectangle 3"/>
          <p:cNvSpPr>
            <a:spLocks noGrp="1" noChangeArrowheads="1"/>
          </p:cNvSpPr>
          <p:nvPr>
            <p:ph type="subTitle" idx="1"/>
          </p:nvPr>
        </p:nvSpPr>
        <p:spPr/>
        <p:txBody>
          <a:bodyPr/>
          <a:lstStyle/>
          <a:p>
            <a:r>
              <a:rPr lang="ja-JP" altLang="en-US" dirty="0">
                <a:ea typeface="ＭＳ Ｐゴシック" pitchFamily="50" charset="-128"/>
              </a:rPr>
              <a:t>発表者：</a:t>
            </a:r>
            <a:r>
              <a:rPr lang="en-US" altLang="ja-JP" dirty="0">
                <a:ea typeface="ＭＳ Ｐゴシック" pitchFamily="50" charset="-128"/>
              </a:rPr>
              <a:t>M1 </a:t>
            </a:r>
            <a:r>
              <a:rPr lang="ja-JP" altLang="en-US" dirty="0">
                <a:ea typeface="ＭＳ Ｐゴシック" pitchFamily="50" charset="-128"/>
              </a:rPr>
              <a:t>倉地亮介</a:t>
            </a:r>
          </a:p>
        </p:txBody>
      </p:sp>
      <p:sp>
        <p:nvSpPr>
          <p:cNvPr id="2" name="スライド番号プレースホルダー 1"/>
          <p:cNvSpPr>
            <a:spLocks noGrp="1"/>
          </p:cNvSpPr>
          <p:nvPr>
            <p:ph type="sldNum" sz="quarter" idx="4"/>
          </p:nvPr>
        </p:nvSpPr>
        <p:spPr/>
        <p:txBody>
          <a:bodyPr/>
          <a:lstStyle/>
          <a:p>
            <a:fld id="{7896EBD7-DA38-4FD6-943B-2554D10CA5FC}" type="slidenum">
              <a:rPr lang="ja-JP" altLang="en-US" smtClean="0"/>
              <a:pPr/>
              <a:t>1</a:t>
            </a:fld>
            <a:endParaRPr lang="en-US" altLang="ja-JP"/>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EDAECE-0A98-2249-BCCD-A71D9AC2A9A3}"/>
              </a:ext>
            </a:extLst>
          </p:cNvPr>
          <p:cNvSpPr>
            <a:spLocks noGrp="1"/>
          </p:cNvSpPr>
          <p:nvPr>
            <p:ph type="title"/>
          </p:nvPr>
        </p:nvSpPr>
        <p:spPr/>
        <p:txBody>
          <a:bodyPr/>
          <a:lstStyle/>
          <a:p>
            <a:r>
              <a:rPr kumimoji="1" lang="ja-JP" altLang="en-US" dirty="0" smtClean="0">
                <a:latin typeface="ＭＳ Ｐゴシック" panose="020B0600070205080204" pitchFamily="50" charset="-128"/>
                <a:ea typeface="ＭＳ Ｐゴシック" panose="020B0600070205080204" pitchFamily="50" charset="-128"/>
              </a:rPr>
              <a:t>モデル検査</a:t>
            </a:r>
            <a:r>
              <a:rPr kumimoji="1" lang="en-US" altLang="ja-JP" dirty="0" smtClean="0">
                <a:latin typeface="ＭＳ Ｐゴシック" panose="020B0600070205080204" pitchFamily="50" charset="-128"/>
                <a:ea typeface="ＭＳ Ｐゴシック" panose="020B0600070205080204" pitchFamily="50" charset="-128"/>
              </a:rPr>
              <a:t>‐</a:t>
            </a:r>
            <a:r>
              <a:rPr lang="ja-JP" altLang="en-US" dirty="0">
                <a:latin typeface="ＭＳ Ｐゴシック" panose="020B0600070205080204" pitchFamily="50" charset="-128"/>
                <a:ea typeface="ＭＳ Ｐゴシック" panose="020B0600070205080204" pitchFamily="50" charset="-128"/>
              </a:rPr>
              <a:t>仕様</a:t>
            </a:r>
            <a:r>
              <a:rPr lang="ja-JP" altLang="en-US" dirty="0" smtClean="0">
                <a:latin typeface="ＭＳ Ｐゴシック" panose="020B0600070205080204" pitchFamily="50" charset="-128"/>
                <a:ea typeface="ＭＳ Ｐゴシック" panose="020B0600070205080204" pitchFamily="50" charset="-128"/>
              </a:rPr>
              <a:t>記述</a:t>
            </a:r>
            <a:r>
              <a:rPr lang="en-US" altLang="ja-JP" dirty="0" smtClean="0">
                <a:latin typeface="ＭＳ Ｐゴシック" panose="020B0600070205080204" pitchFamily="50" charset="-128"/>
                <a:ea typeface="ＭＳ Ｐゴシック" panose="020B0600070205080204" pitchFamily="50" charset="-128"/>
              </a:rPr>
              <a:t>(1)</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3" name="コンテンツ プレースホルダー 2">
            <a:extLst>
              <a:ext uri="{FF2B5EF4-FFF2-40B4-BE49-F238E27FC236}">
                <a16:creationId xmlns:a16="http://schemas.microsoft.com/office/drawing/2014/main" id="{4E283D2C-D281-A74B-BB9B-BB11C29B5BA0}"/>
              </a:ext>
            </a:extLst>
          </p:cNvPr>
          <p:cNvSpPr>
            <a:spLocks noGrp="1"/>
          </p:cNvSpPr>
          <p:nvPr>
            <p:ph idx="1"/>
          </p:nvPr>
        </p:nvSpPr>
        <p:spPr>
          <a:xfrm>
            <a:off x="495300" y="1600201"/>
            <a:ext cx="8915400" cy="532656"/>
          </a:xfrm>
        </p:spPr>
        <p:txBody>
          <a:bodyPr/>
          <a:lstStyle/>
          <a:p>
            <a:r>
              <a:rPr lang="ja-JP" altLang="en-US" dirty="0"/>
              <a:t>クリプキ構造</a:t>
            </a:r>
          </a:p>
          <a:p>
            <a:endParaRPr kumimoji="1" lang="ja-JP" altLang="en-US" dirty="0"/>
          </a:p>
        </p:txBody>
      </p:sp>
      <p:sp>
        <p:nvSpPr>
          <p:cNvPr id="8" name="正方形/長方形 7"/>
          <p:cNvSpPr/>
          <p:nvPr/>
        </p:nvSpPr>
        <p:spPr>
          <a:xfrm>
            <a:off x="992560" y="2105041"/>
            <a:ext cx="7920880" cy="646331"/>
          </a:xfrm>
          <a:prstGeom prst="rect">
            <a:avLst/>
          </a:prstGeom>
        </p:spPr>
        <p:txBody>
          <a:bodyPr wrap="square">
            <a:spAutoFit/>
          </a:bodyPr>
          <a:lstStyle/>
          <a:p>
            <a:pPr marL="285750" indent="-285750">
              <a:buFont typeface="Wingdings" panose="05000000000000000000" pitchFamily="2" charset="2"/>
              <a:buChar char="n"/>
            </a:pPr>
            <a:r>
              <a:rPr lang="ja-JP" altLang="en-US" dirty="0"/>
              <a:t>ラベル</a:t>
            </a:r>
            <a:r>
              <a:rPr lang="ja-JP" altLang="en-US" dirty="0" smtClean="0"/>
              <a:t>付け</a:t>
            </a:r>
            <a:r>
              <a:rPr lang="ja-JP" altLang="en-US" dirty="0"/>
              <a:t>された遷移状態中の式で評価される</a:t>
            </a:r>
            <a:r>
              <a:rPr lang="ja-JP" altLang="en-US" dirty="0" smtClean="0"/>
              <a:t>非決定性有限オートマトン</a:t>
            </a:r>
            <a:endParaRPr lang="en-US" altLang="ja-JP" dirty="0" smtClean="0"/>
          </a:p>
          <a:p>
            <a:pPr marL="285750" indent="-285750">
              <a:buFont typeface="Wingdings" panose="05000000000000000000" pitchFamily="2" charset="2"/>
              <a:buChar char="n"/>
            </a:pPr>
            <a:r>
              <a:rPr lang="en-US" altLang="ja-JP" dirty="0" smtClean="0"/>
              <a:t>4</a:t>
            </a:r>
            <a:r>
              <a:rPr lang="ja-JP" altLang="en-US" dirty="0" smtClean="0"/>
              <a:t>つ組で定義される</a:t>
            </a:r>
            <a:endParaRPr lang="ja-JP" altLang="en-US" dirty="0"/>
          </a:p>
        </p:txBody>
      </p:sp>
      <p:sp>
        <p:nvSpPr>
          <p:cNvPr id="9" name="テキスト ボックス 8"/>
          <p:cNvSpPr txBox="1"/>
          <p:nvPr/>
        </p:nvSpPr>
        <p:spPr>
          <a:xfrm>
            <a:off x="3368824" y="3161776"/>
            <a:ext cx="6696744" cy="646331"/>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原子命題の集合を</a:t>
            </a:r>
            <a:r>
              <a:rPr kumimoji="1" lang="en-US" altLang="ja-JP" dirty="0" smtClean="0"/>
              <a:t>AP</a:t>
            </a:r>
          </a:p>
          <a:p>
            <a:pPr marL="285750" indent="-285750">
              <a:buFont typeface="Wingdings" panose="05000000000000000000" pitchFamily="2" charset="2"/>
              <a:buChar char="l"/>
            </a:pPr>
            <a:r>
              <a:rPr kumimoji="1" lang="ja-JP" altLang="en-US" dirty="0" smtClean="0"/>
              <a:t>ラベリング関数は各状態で真となる原子命令を与える関数</a:t>
            </a:r>
            <a:endParaRPr kumimoji="1" lang="ja-JP" altLang="en-US" dirty="0"/>
          </a:p>
        </p:txBody>
      </p:sp>
      <p:pic>
        <p:nvPicPr>
          <p:cNvPr id="10" name="図 9"/>
          <p:cNvPicPr>
            <a:picLocks noChangeAspect="1"/>
          </p:cNvPicPr>
          <p:nvPr/>
        </p:nvPicPr>
        <p:blipFill rotWithShape="1">
          <a:blip r:embed="rId3"/>
          <a:srcRect b="18386"/>
          <a:stretch/>
        </p:blipFill>
        <p:spPr>
          <a:xfrm>
            <a:off x="704528" y="2845668"/>
            <a:ext cx="2590408" cy="1278548"/>
          </a:xfrm>
          <a:prstGeom prst="rect">
            <a:avLst/>
          </a:prstGeom>
          <a:ln>
            <a:solidFill>
              <a:schemeClr val="tx1"/>
            </a:solidFill>
          </a:ln>
        </p:spPr>
      </p:pic>
      <p:pic>
        <p:nvPicPr>
          <p:cNvPr id="11" name="図 10"/>
          <p:cNvPicPr>
            <a:picLocks noChangeAspect="1"/>
          </p:cNvPicPr>
          <p:nvPr/>
        </p:nvPicPr>
        <p:blipFill rotWithShape="1">
          <a:blip r:embed="rId4"/>
          <a:srcRect b="16312"/>
          <a:stretch/>
        </p:blipFill>
        <p:spPr>
          <a:xfrm>
            <a:off x="2504728" y="5085184"/>
            <a:ext cx="5216820" cy="1574824"/>
          </a:xfrm>
          <a:prstGeom prst="rect">
            <a:avLst/>
          </a:prstGeom>
          <a:ln>
            <a:solidFill>
              <a:schemeClr val="tx1"/>
            </a:solidFill>
          </a:ln>
        </p:spPr>
      </p:pic>
      <p:sp>
        <p:nvSpPr>
          <p:cNvPr id="14" name="コンテンツ プレースホルダー 2">
            <a:extLst>
              <a:ext uri="{FF2B5EF4-FFF2-40B4-BE49-F238E27FC236}">
                <a16:creationId xmlns:a16="http://schemas.microsoft.com/office/drawing/2014/main" id="{4E283D2C-D281-A74B-BB9B-BB11C29B5BA0}"/>
              </a:ext>
            </a:extLst>
          </p:cNvPr>
          <p:cNvSpPr txBox="1">
            <a:spLocks/>
          </p:cNvSpPr>
          <p:nvPr/>
        </p:nvSpPr>
        <p:spPr bwMode="auto">
          <a:xfrm>
            <a:off x="495300" y="4464622"/>
            <a:ext cx="8915400" cy="532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75000"/>
              <a:buFont typeface="Wingdings" pitchFamily="2" charset="2"/>
              <a:buChar char="p"/>
              <a:defRPr kumimoji="1"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75000"/>
              <a:buFont typeface="Wingdings" pitchFamily="2" charset="2"/>
              <a:buChar char="n"/>
              <a:defRPr kumimoji="1" sz="2400">
                <a:solidFill>
                  <a:schemeClr val="tx1"/>
                </a:solidFill>
                <a:latin typeface="+mn-lt"/>
              </a:defRPr>
            </a:lvl2pPr>
            <a:lvl3pPr marL="1143000" indent="-228600" algn="l" rtl="0" eaLnBrk="1" fontAlgn="base" hangingPunct="1">
              <a:spcBef>
                <a:spcPct val="20000"/>
              </a:spcBef>
              <a:spcAft>
                <a:spcPct val="0"/>
              </a:spcAft>
              <a:buClr>
                <a:schemeClr val="accent1"/>
              </a:buClr>
              <a:buSzPct val="65000"/>
              <a:buFont typeface="Wingdings" pitchFamily="2" charset="2"/>
              <a:buChar char="p"/>
              <a:defRPr kumimoji="1" sz="2000">
                <a:solidFill>
                  <a:schemeClr val="tx1"/>
                </a:solidFill>
                <a:latin typeface="+mn-lt"/>
              </a:defRPr>
            </a:lvl3pPr>
            <a:lvl4pPr marL="1600200" indent="-228600" algn="l" rtl="0" eaLnBrk="1" fontAlgn="base" hangingPunct="1">
              <a:spcBef>
                <a:spcPct val="20000"/>
              </a:spcBef>
              <a:spcAft>
                <a:spcPct val="0"/>
              </a:spcAft>
              <a:buClr>
                <a:schemeClr val="bg2"/>
              </a:buClr>
              <a:buFont typeface="Wingdings" pitchFamily="2" charset="2"/>
              <a:buChar char="§"/>
              <a:defRPr kumimoji="1">
                <a:solidFill>
                  <a:schemeClr val="tx1"/>
                </a:solidFill>
                <a:latin typeface="+mn-lt"/>
              </a:defRPr>
            </a:lvl4pPr>
            <a:lvl5pPr marL="20574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5pPr>
            <a:lvl6pPr marL="25146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6pPr>
            <a:lvl7pPr marL="29718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7pPr>
            <a:lvl8pPr marL="34290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8pPr>
            <a:lvl9pPr marL="38862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9pPr>
          </a:lstStyle>
          <a:p>
            <a:r>
              <a:rPr lang="ja-JP" altLang="en-US" kern="0" dirty="0" smtClean="0"/>
              <a:t>クリプキ</a:t>
            </a:r>
            <a:r>
              <a:rPr lang="ja-JP" altLang="en-US" kern="0" dirty="0"/>
              <a:t>構造</a:t>
            </a:r>
            <a:r>
              <a:rPr lang="ja-JP" altLang="en-US" kern="0" dirty="0" smtClean="0"/>
              <a:t>の例</a:t>
            </a:r>
            <a:endParaRPr lang="ja-JP" altLang="en-US" kern="0" dirty="0"/>
          </a:p>
        </p:txBody>
      </p:sp>
      <p:sp>
        <p:nvSpPr>
          <p:cNvPr id="4" name="スライド番号プレースホルダー 3"/>
          <p:cNvSpPr>
            <a:spLocks noGrp="1"/>
          </p:cNvSpPr>
          <p:nvPr>
            <p:ph type="sldNum" sz="quarter" idx="12"/>
          </p:nvPr>
        </p:nvSpPr>
        <p:spPr/>
        <p:txBody>
          <a:bodyPr/>
          <a:lstStyle/>
          <a:p>
            <a:fld id="{88151203-A72C-487C-B594-566CAEA203A0}" type="slidenum">
              <a:rPr lang="ja-JP" altLang="en-US" smtClean="0"/>
              <a:pPr/>
              <a:t>10</a:t>
            </a:fld>
            <a:endParaRPr lang="en-US" altLang="ja-JP"/>
          </a:p>
        </p:txBody>
      </p:sp>
    </p:spTree>
    <p:extLst>
      <p:ext uri="{BB962C8B-B14F-4D97-AF65-F5344CB8AC3E}">
        <p14:creationId xmlns:p14="http://schemas.microsoft.com/office/powerpoint/2010/main" val="106124175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4CC29F-7735-7446-859D-D8C4BB059A9C}"/>
              </a:ext>
            </a:extLst>
          </p:cNvPr>
          <p:cNvSpPr>
            <a:spLocks noGrp="1"/>
          </p:cNvSpPr>
          <p:nvPr>
            <p:ph type="title"/>
          </p:nvPr>
        </p:nvSpPr>
        <p:spPr/>
        <p:txBody>
          <a:bodyPr/>
          <a:lstStyle/>
          <a:p>
            <a:r>
              <a:rPr lang="ja-JP" altLang="en-US" dirty="0">
                <a:latin typeface="ＭＳ Ｐゴシック" panose="020B0600070205080204" pitchFamily="50" charset="-128"/>
                <a:ea typeface="ＭＳ Ｐゴシック" panose="020B0600070205080204" pitchFamily="50" charset="-128"/>
              </a:rPr>
              <a:t>モデル検査</a:t>
            </a:r>
            <a:r>
              <a:rPr lang="en-US" altLang="ja-JP" dirty="0">
                <a:latin typeface="ＭＳ Ｐゴシック" panose="020B0600070205080204" pitchFamily="50" charset="-128"/>
                <a:ea typeface="ＭＳ Ｐゴシック" panose="020B0600070205080204" pitchFamily="50" charset="-128"/>
              </a:rPr>
              <a:t>‐</a:t>
            </a:r>
            <a:r>
              <a:rPr lang="ja-JP" altLang="en-US" dirty="0">
                <a:latin typeface="ＭＳ Ｐゴシック" panose="020B0600070205080204" pitchFamily="50" charset="-128"/>
                <a:ea typeface="ＭＳ Ｐゴシック" panose="020B0600070205080204" pitchFamily="50" charset="-128"/>
              </a:rPr>
              <a:t>仕様記述</a:t>
            </a:r>
            <a:r>
              <a:rPr lang="en-US" altLang="ja-JP" dirty="0" smtClean="0">
                <a:latin typeface="ＭＳ Ｐゴシック" panose="020B0600070205080204" pitchFamily="50" charset="-128"/>
                <a:ea typeface="ＭＳ Ｐゴシック" panose="020B0600070205080204" pitchFamily="50" charset="-128"/>
              </a:rPr>
              <a:t>(2)</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3" name="コンテンツ プレースホルダー 2">
            <a:extLst>
              <a:ext uri="{FF2B5EF4-FFF2-40B4-BE49-F238E27FC236}">
                <a16:creationId xmlns:a16="http://schemas.microsoft.com/office/drawing/2014/main" id="{A9EC2378-AAD4-6C4A-9C6A-C76C5ECDBC07}"/>
              </a:ext>
            </a:extLst>
          </p:cNvPr>
          <p:cNvSpPr>
            <a:spLocks noGrp="1"/>
          </p:cNvSpPr>
          <p:nvPr>
            <p:ph idx="1"/>
          </p:nvPr>
        </p:nvSpPr>
        <p:spPr>
          <a:xfrm>
            <a:off x="495300" y="1600201"/>
            <a:ext cx="8915400" cy="532656"/>
          </a:xfrm>
        </p:spPr>
        <p:txBody>
          <a:bodyPr/>
          <a:lstStyle/>
          <a:p>
            <a:r>
              <a:rPr lang="ja-JP" altLang="en-US" dirty="0"/>
              <a:t>オートマトン</a:t>
            </a:r>
            <a:endParaRPr kumimoji="1" lang="ja-JP" altLang="en-US" dirty="0"/>
          </a:p>
        </p:txBody>
      </p:sp>
      <p:sp>
        <p:nvSpPr>
          <p:cNvPr id="4" name="テキスト ボックス 3"/>
          <p:cNvSpPr txBox="1"/>
          <p:nvPr/>
        </p:nvSpPr>
        <p:spPr>
          <a:xfrm>
            <a:off x="848544" y="2138739"/>
            <a:ext cx="8280920" cy="646331"/>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イベントに対してシステムがどのように状態を変化させるかを表すためのモデル</a:t>
            </a:r>
            <a:endParaRPr kumimoji="1" lang="en-US" altLang="ja-JP" dirty="0" smtClean="0"/>
          </a:p>
          <a:p>
            <a:pPr marL="285750" indent="-285750">
              <a:buFont typeface="Wingdings" panose="05000000000000000000" pitchFamily="2" charset="2"/>
              <a:buChar char="l"/>
            </a:pPr>
            <a:r>
              <a:rPr kumimoji="1" lang="en-US" altLang="ja-JP" dirty="0" smtClean="0"/>
              <a:t>5</a:t>
            </a:r>
            <a:r>
              <a:rPr kumimoji="1" lang="ja-JP" altLang="en-US" dirty="0" smtClean="0"/>
              <a:t>つ組で定義される</a:t>
            </a:r>
            <a:endParaRPr kumimoji="1" lang="ja-JP" altLang="en-US" dirty="0"/>
          </a:p>
        </p:txBody>
      </p:sp>
      <p:pic>
        <p:nvPicPr>
          <p:cNvPr id="5" name="図 4"/>
          <p:cNvPicPr>
            <a:picLocks noChangeAspect="1"/>
          </p:cNvPicPr>
          <p:nvPr/>
        </p:nvPicPr>
        <p:blipFill>
          <a:blip r:embed="rId3"/>
          <a:stretch>
            <a:fillRect/>
          </a:stretch>
        </p:blipFill>
        <p:spPr>
          <a:xfrm>
            <a:off x="3296816" y="2785070"/>
            <a:ext cx="2838219" cy="1425023"/>
          </a:xfrm>
          <a:prstGeom prst="rect">
            <a:avLst/>
          </a:prstGeom>
        </p:spPr>
      </p:pic>
      <p:pic>
        <p:nvPicPr>
          <p:cNvPr id="6" name="図 5"/>
          <p:cNvPicPr>
            <a:picLocks noChangeAspect="1"/>
          </p:cNvPicPr>
          <p:nvPr/>
        </p:nvPicPr>
        <p:blipFill>
          <a:blip r:embed="rId4"/>
          <a:stretch>
            <a:fillRect/>
          </a:stretch>
        </p:blipFill>
        <p:spPr>
          <a:xfrm>
            <a:off x="2216696" y="4797151"/>
            <a:ext cx="5378723" cy="1718908"/>
          </a:xfrm>
          <a:prstGeom prst="rect">
            <a:avLst/>
          </a:prstGeom>
        </p:spPr>
      </p:pic>
      <p:sp>
        <p:nvSpPr>
          <p:cNvPr id="7" name="テキスト ボックス 6"/>
          <p:cNvSpPr txBox="1"/>
          <p:nvPr/>
        </p:nvSpPr>
        <p:spPr>
          <a:xfrm>
            <a:off x="848544" y="4318956"/>
            <a:ext cx="5214483" cy="369332"/>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正規表現</a:t>
            </a:r>
            <a:r>
              <a:rPr kumimoji="1" lang="en-US" altLang="ja-JP" dirty="0" smtClean="0"/>
              <a:t>:</a:t>
            </a:r>
            <a:r>
              <a:rPr kumimoji="1" lang="ja-JP" altLang="en-US" dirty="0" smtClean="0"/>
              <a:t>有限オートマトンが受理する言語</a:t>
            </a:r>
            <a:endParaRPr kumimoji="1" lang="en-US" altLang="ja-JP" dirty="0" smtClean="0"/>
          </a:p>
        </p:txBody>
      </p:sp>
      <p:sp>
        <p:nvSpPr>
          <p:cNvPr id="8" name="スライド番号プレースホルダー 7"/>
          <p:cNvSpPr>
            <a:spLocks noGrp="1"/>
          </p:cNvSpPr>
          <p:nvPr>
            <p:ph type="sldNum" sz="quarter" idx="12"/>
          </p:nvPr>
        </p:nvSpPr>
        <p:spPr/>
        <p:txBody>
          <a:bodyPr/>
          <a:lstStyle/>
          <a:p>
            <a:fld id="{88151203-A72C-487C-B594-566CAEA203A0}" type="slidenum">
              <a:rPr lang="ja-JP" altLang="en-US" smtClean="0"/>
              <a:pPr/>
              <a:t>11</a:t>
            </a:fld>
            <a:endParaRPr lang="en-US" altLang="ja-JP"/>
          </a:p>
        </p:txBody>
      </p:sp>
    </p:spTree>
    <p:extLst>
      <p:ext uri="{BB962C8B-B14F-4D97-AF65-F5344CB8AC3E}">
        <p14:creationId xmlns:p14="http://schemas.microsoft.com/office/powerpoint/2010/main" val="15089458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810997-11CD-8044-83BE-04371E7F04D5}"/>
              </a:ext>
            </a:extLst>
          </p:cNvPr>
          <p:cNvSpPr>
            <a:spLocks noGrp="1"/>
          </p:cNvSpPr>
          <p:nvPr>
            <p:ph type="title"/>
          </p:nvPr>
        </p:nvSpPr>
        <p:spPr/>
        <p:txBody>
          <a:bodyPr/>
          <a:lstStyle/>
          <a:p>
            <a:r>
              <a:rPr kumimoji="1" lang="ja-JP" altLang="en-US" dirty="0" smtClean="0">
                <a:latin typeface="ＭＳ Ｐゴシック" panose="020B0600070205080204" pitchFamily="50" charset="-128"/>
                <a:ea typeface="ＭＳ Ｐゴシック" panose="020B0600070205080204" pitchFamily="50" charset="-128"/>
              </a:rPr>
              <a:t>時相論理</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3" name="コンテンツ プレースホルダー 2">
            <a:extLst>
              <a:ext uri="{FF2B5EF4-FFF2-40B4-BE49-F238E27FC236}">
                <a16:creationId xmlns:a16="http://schemas.microsoft.com/office/drawing/2014/main" id="{7FDDD658-FE3F-2F41-B080-87BB0FAFE56E}"/>
              </a:ext>
            </a:extLst>
          </p:cNvPr>
          <p:cNvSpPr>
            <a:spLocks noGrp="1"/>
          </p:cNvSpPr>
          <p:nvPr>
            <p:ph idx="1"/>
          </p:nvPr>
        </p:nvSpPr>
        <p:spPr>
          <a:xfrm>
            <a:off x="495300" y="1600201"/>
            <a:ext cx="5897860" cy="460648"/>
          </a:xfrm>
        </p:spPr>
        <p:txBody>
          <a:bodyPr/>
          <a:lstStyle/>
          <a:p>
            <a:r>
              <a:rPr kumimoji="1" lang="ja-JP" altLang="en-US" dirty="0" smtClean="0"/>
              <a:t>命題の</a:t>
            </a:r>
            <a:r>
              <a:rPr kumimoji="1" lang="ja-JP" altLang="en-US" dirty="0" smtClean="0">
                <a:solidFill>
                  <a:srgbClr val="FF0000"/>
                </a:solidFill>
              </a:rPr>
              <a:t>真偽が時間に依存する</a:t>
            </a:r>
            <a:r>
              <a:rPr kumimoji="1" lang="ja-JP" altLang="en-US" dirty="0" smtClean="0"/>
              <a:t>論理</a:t>
            </a:r>
            <a:r>
              <a:rPr lang="ja-JP" altLang="en-US" dirty="0"/>
              <a:t>　</a:t>
            </a:r>
            <a:endParaRPr kumimoji="1" lang="ja-JP" altLang="en-US" dirty="0"/>
          </a:p>
        </p:txBody>
      </p:sp>
      <p:sp>
        <p:nvSpPr>
          <p:cNvPr id="4" name="テキスト ボックス 3"/>
          <p:cNvSpPr txBox="1"/>
          <p:nvPr/>
        </p:nvSpPr>
        <p:spPr>
          <a:xfrm>
            <a:off x="848544" y="2132856"/>
            <a:ext cx="6768752" cy="369332"/>
          </a:xfrm>
          <a:prstGeom prst="rect">
            <a:avLst/>
          </a:prstGeom>
          <a:noFill/>
        </p:spPr>
        <p:txBody>
          <a:bodyPr wrap="square" rtlCol="0">
            <a:spAutoFit/>
          </a:bodyPr>
          <a:lstStyle/>
          <a:p>
            <a:r>
              <a:rPr kumimoji="1" lang="ja-JP" altLang="en-US" dirty="0" smtClean="0"/>
              <a:t>－時間との関連で問題を理解し表現するための規則と</a:t>
            </a:r>
            <a:r>
              <a:rPr kumimoji="1" lang="ja-JP" altLang="en-US" dirty="0"/>
              <a:t>表記法</a:t>
            </a:r>
            <a:r>
              <a:rPr kumimoji="1" lang="ja-JP" altLang="en-US" dirty="0" smtClean="0"/>
              <a:t>の体系</a:t>
            </a:r>
            <a:endParaRPr kumimoji="1" lang="ja-JP" altLang="en-US" dirty="0"/>
          </a:p>
        </p:txBody>
      </p:sp>
      <p:sp>
        <p:nvSpPr>
          <p:cNvPr id="5" name="テキスト ボックス 4"/>
          <p:cNvSpPr txBox="1"/>
          <p:nvPr/>
        </p:nvSpPr>
        <p:spPr>
          <a:xfrm>
            <a:off x="6897216" y="1691517"/>
            <a:ext cx="2952328" cy="369332"/>
          </a:xfrm>
          <a:prstGeom prst="rect">
            <a:avLst/>
          </a:prstGeom>
          <a:noFill/>
        </p:spPr>
        <p:txBody>
          <a:bodyPr wrap="square" rtlCol="0">
            <a:spAutoFit/>
          </a:bodyPr>
          <a:lstStyle/>
          <a:p>
            <a:r>
              <a:rPr kumimoji="1" lang="en-US" altLang="ja-JP" dirty="0" smtClean="0"/>
              <a:t>※</a:t>
            </a:r>
            <a:r>
              <a:rPr kumimoji="1" lang="ja-JP" altLang="en-US" dirty="0" smtClean="0"/>
              <a:t>離散的な時間のみを扱う</a:t>
            </a:r>
            <a:endParaRPr kumimoji="1" lang="ja-JP" altLang="en-US" dirty="0"/>
          </a:p>
        </p:txBody>
      </p:sp>
      <p:sp>
        <p:nvSpPr>
          <p:cNvPr id="6" name="正方形/長方形 5"/>
          <p:cNvSpPr/>
          <p:nvPr/>
        </p:nvSpPr>
        <p:spPr>
          <a:xfrm>
            <a:off x="1496616" y="2591401"/>
            <a:ext cx="2172390" cy="369332"/>
          </a:xfrm>
          <a:prstGeom prst="rect">
            <a:avLst/>
          </a:prstGeom>
        </p:spPr>
        <p:txBody>
          <a:bodyPr wrap="none">
            <a:spAutoFit/>
          </a:bodyPr>
          <a:lstStyle/>
          <a:p>
            <a:r>
              <a:rPr lang="en-US" altLang="ja-JP" dirty="0" smtClean="0"/>
              <a:t>e.g. </a:t>
            </a:r>
            <a:r>
              <a:rPr lang="ja-JP" altLang="en-US" dirty="0" smtClean="0"/>
              <a:t>「</a:t>
            </a:r>
            <a:r>
              <a:rPr lang="ja-JP" altLang="en-US" dirty="0"/>
              <a:t>私は腹ペコだ」</a:t>
            </a:r>
          </a:p>
        </p:txBody>
      </p:sp>
      <p:sp>
        <p:nvSpPr>
          <p:cNvPr id="7" name="テキスト ボックス 6"/>
          <p:cNvSpPr txBox="1"/>
          <p:nvPr/>
        </p:nvSpPr>
        <p:spPr>
          <a:xfrm>
            <a:off x="1064568" y="3706441"/>
            <a:ext cx="4536504" cy="707886"/>
          </a:xfrm>
          <a:prstGeom prst="rect">
            <a:avLst/>
          </a:prstGeom>
          <a:noFill/>
        </p:spPr>
        <p:txBody>
          <a:bodyPr wrap="square" rtlCol="0">
            <a:spAutoFit/>
          </a:bodyPr>
          <a:lstStyle/>
          <a:p>
            <a:pPr marL="285750" indent="-285750">
              <a:buFont typeface="Wingdings" panose="05000000000000000000" pitchFamily="2" charset="2"/>
              <a:buChar char="n"/>
            </a:pPr>
            <a:r>
              <a:rPr kumimoji="1" lang="ja-JP" altLang="en-US" sz="2000" dirty="0" smtClean="0"/>
              <a:t>線形時相論理</a:t>
            </a:r>
            <a:endParaRPr kumimoji="1" lang="en-US" altLang="ja-JP" sz="2000" dirty="0" smtClean="0"/>
          </a:p>
          <a:p>
            <a:pPr marL="285750" indent="-285750">
              <a:buFont typeface="Wingdings" panose="05000000000000000000" pitchFamily="2" charset="2"/>
              <a:buChar char="n"/>
            </a:pPr>
            <a:r>
              <a:rPr kumimoji="1" lang="ja-JP" altLang="en-US" sz="2000" dirty="0" smtClean="0"/>
              <a:t>計算機</a:t>
            </a:r>
            <a:r>
              <a:rPr kumimoji="1" lang="ja-JP" altLang="en-US" sz="2000" dirty="0"/>
              <a:t>論理</a:t>
            </a:r>
          </a:p>
        </p:txBody>
      </p:sp>
      <p:pic>
        <p:nvPicPr>
          <p:cNvPr id="8" name="図 7"/>
          <p:cNvPicPr>
            <a:picLocks noChangeAspect="1"/>
          </p:cNvPicPr>
          <p:nvPr/>
        </p:nvPicPr>
        <p:blipFill>
          <a:blip r:embed="rId3"/>
          <a:stretch>
            <a:fillRect/>
          </a:stretch>
        </p:blipFill>
        <p:spPr>
          <a:xfrm>
            <a:off x="848544" y="4414327"/>
            <a:ext cx="4320480" cy="2020703"/>
          </a:xfrm>
          <a:prstGeom prst="rect">
            <a:avLst/>
          </a:prstGeom>
          <a:ln>
            <a:solidFill>
              <a:schemeClr val="tx1"/>
            </a:solidFill>
          </a:ln>
        </p:spPr>
      </p:pic>
      <p:sp>
        <p:nvSpPr>
          <p:cNvPr id="9" name="コンテンツ プレースホルダー 2">
            <a:extLst>
              <a:ext uri="{FF2B5EF4-FFF2-40B4-BE49-F238E27FC236}">
                <a16:creationId xmlns:a16="http://schemas.microsoft.com/office/drawing/2014/main" id="{7FDDD658-FE3F-2F41-B080-87BB0FAFE56E}"/>
              </a:ext>
            </a:extLst>
          </p:cNvPr>
          <p:cNvSpPr txBox="1">
            <a:spLocks/>
          </p:cNvSpPr>
          <p:nvPr/>
        </p:nvSpPr>
        <p:spPr bwMode="auto">
          <a:xfrm>
            <a:off x="495300" y="3163835"/>
            <a:ext cx="5897860" cy="460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75000"/>
              <a:buFont typeface="Wingdings" pitchFamily="2" charset="2"/>
              <a:buChar char="p"/>
              <a:defRPr kumimoji="1"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75000"/>
              <a:buFont typeface="Wingdings" pitchFamily="2" charset="2"/>
              <a:buChar char="n"/>
              <a:defRPr kumimoji="1" sz="2400">
                <a:solidFill>
                  <a:schemeClr val="tx1"/>
                </a:solidFill>
                <a:latin typeface="+mn-lt"/>
              </a:defRPr>
            </a:lvl2pPr>
            <a:lvl3pPr marL="1143000" indent="-228600" algn="l" rtl="0" eaLnBrk="1" fontAlgn="base" hangingPunct="1">
              <a:spcBef>
                <a:spcPct val="20000"/>
              </a:spcBef>
              <a:spcAft>
                <a:spcPct val="0"/>
              </a:spcAft>
              <a:buClr>
                <a:schemeClr val="accent1"/>
              </a:buClr>
              <a:buSzPct val="65000"/>
              <a:buFont typeface="Wingdings" pitchFamily="2" charset="2"/>
              <a:buChar char="p"/>
              <a:defRPr kumimoji="1" sz="2000">
                <a:solidFill>
                  <a:schemeClr val="tx1"/>
                </a:solidFill>
                <a:latin typeface="+mn-lt"/>
              </a:defRPr>
            </a:lvl3pPr>
            <a:lvl4pPr marL="1600200" indent="-228600" algn="l" rtl="0" eaLnBrk="1" fontAlgn="base" hangingPunct="1">
              <a:spcBef>
                <a:spcPct val="20000"/>
              </a:spcBef>
              <a:spcAft>
                <a:spcPct val="0"/>
              </a:spcAft>
              <a:buClr>
                <a:schemeClr val="bg2"/>
              </a:buClr>
              <a:buFont typeface="Wingdings" pitchFamily="2" charset="2"/>
              <a:buChar char="§"/>
              <a:defRPr kumimoji="1">
                <a:solidFill>
                  <a:schemeClr val="tx1"/>
                </a:solidFill>
                <a:latin typeface="+mn-lt"/>
              </a:defRPr>
            </a:lvl4pPr>
            <a:lvl5pPr marL="20574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5pPr>
            <a:lvl6pPr marL="25146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6pPr>
            <a:lvl7pPr marL="29718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7pPr>
            <a:lvl8pPr marL="34290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8pPr>
            <a:lvl9pPr marL="38862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9pPr>
          </a:lstStyle>
          <a:p>
            <a:r>
              <a:rPr lang="ja-JP" altLang="en-US" kern="0" dirty="0"/>
              <a:t>時間</a:t>
            </a:r>
            <a:r>
              <a:rPr lang="ja-JP" altLang="en-US" kern="0" dirty="0" smtClean="0"/>
              <a:t>の捉え方　</a:t>
            </a:r>
            <a:endParaRPr lang="ja-JP" altLang="en-US" kern="0" dirty="0"/>
          </a:p>
        </p:txBody>
      </p:sp>
      <p:pic>
        <p:nvPicPr>
          <p:cNvPr id="10" name="図 9"/>
          <p:cNvPicPr>
            <a:picLocks noChangeAspect="1"/>
          </p:cNvPicPr>
          <p:nvPr/>
        </p:nvPicPr>
        <p:blipFill>
          <a:blip r:embed="rId4"/>
          <a:stretch>
            <a:fillRect/>
          </a:stretch>
        </p:blipFill>
        <p:spPr>
          <a:xfrm>
            <a:off x="6321152" y="4408182"/>
            <a:ext cx="2772627" cy="2079470"/>
          </a:xfrm>
          <a:prstGeom prst="rect">
            <a:avLst/>
          </a:prstGeom>
        </p:spPr>
      </p:pic>
      <p:sp>
        <p:nvSpPr>
          <p:cNvPr id="11" name="テキスト ボックス 10"/>
          <p:cNvSpPr txBox="1"/>
          <p:nvPr/>
        </p:nvSpPr>
        <p:spPr>
          <a:xfrm>
            <a:off x="6416751" y="6381328"/>
            <a:ext cx="2448272" cy="369332"/>
          </a:xfrm>
          <a:prstGeom prst="rect">
            <a:avLst/>
          </a:prstGeom>
          <a:noFill/>
        </p:spPr>
        <p:txBody>
          <a:bodyPr wrap="square" rtlCol="0">
            <a:spAutoFit/>
          </a:bodyPr>
          <a:lstStyle/>
          <a:p>
            <a:r>
              <a:rPr kumimoji="1" lang="ja-JP" altLang="en-US" dirty="0" smtClean="0"/>
              <a:t>時間に関する論理記号</a:t>
            </a:r>
            <a:endParaRPr kumimoji="1" lang="ja-JP" altLang="en-US" dirty="0"/>
          </a:p>
        </p:txBody>
      </p:sp>
      <p:sp>
        <p:nvSpPr>
          <p:cNvPr id="12" name="スライド番号プレースホルダー 11"/>
          <p:cNvSpPr>
            <a:spLocks noGrp="1"/>
          </p:cNvSpPr>
          <p:nvPr>
            <p:ph type="sldNum" sz="quarter" idx="12"/>
          </p:nvPr>
        </p:nvSpPr>
        <p:spPr/>
        <p:txBody>
          <a:bodyPr/>
          <a:lstStyle/>
          <a:p>
            <a:fld id="{88151203-A72C-487C-B594-566CAEA203A0}" type="slidenum">
              <a:rPr lang="ja-JP" altLang="en-US" smtClean="0"/>
              <a:pPr/>
              <a:t>12</a:t>
            </a:fld>
            <a:endParaRPr lang="en-US" altLang="ja-JP"/>
          </a:p>
        </p:txBody>
      </p:sp>
    </p:spTree>
    <p:extLst>
      <p:ext uri="{BB962C8B-B14F-4D97-AF65-F5344CB8AC3E}">
        <p14:creationId xmlns:p14="http://schemas.microsoft.com/office/powerpoint/2010/main" val="34232582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latin typeface="ＭＳ Ｐゴシック" panose="020B0600070205080204" pitchFamily="50" charset="-128"/>
                <a:ea typeface="ＭＳ Ｐゴシック" panose="020B0600070205080204" pitchFamily="50" charset="-128"/>
              </a:rPr>
              <a:t>モデル検査による検証</a:t>
            </a:r>
            <a:r>
              <a:rPr kumimoji="1" lang="en-US" altLang="ja-JP" dirty="0" smtClean="0">
                <a:latin typeface="ＭＳ Ｐゴシック" panose="020B0600070205080204" pitchFamily="50" charset="-128"/>
                <a:ea typeface="ＭＳ Ｐゴシック" panose="020B0600070205080204" pitchFamily="50" charset="-128"/>
              </a:rPr>
              <a:t>(1)</a:t>
            </a:r>
            <a:endParaRPr kumimoji="1" lang="ja-JP" altLang="en-US" dirty="0">
              <a:latin typeface="ＭＳ Ｐゴシック" panose="020B0600070205080204" pitchFamily="50" charset="-128"/>
              <a:ea typeface="ＭＳ Ｐゴシック" panose="020B0600070205080204" pitchFamily="50" charset="-128"/>
            </a:endParaRPr>
          </a:p>
        </p:txBody>
      </p:sp>
      <p:pic>
        <p:nvPicPr>
          <p:cNvPr id="4" name="図 3"/>
          <p:cNvPicPr>
            <a:picLocks noChangeAspect="1"/>
          </p:cNvPicPr>
          <p:nvPr/>
        </p:nvPicPr>
        <p:blipFill>
          <a:blip r:embed="rId3"/>
          <a:stretch>
            <a:fillRect/>
          </a:stretch>
        </p:blipFill>
        <p:spPr>
          <a:xfrm>
            <a:off x="405918" y="2081600"/>
            <a:ext cx="4735389" cy="1951456"/>
          </a:xfrm>
          <a:prstGeom prst="rect">
            <a:avLst/>
          </a:prstGeom>
        </p:spPr>
      </p:pic>
      <p:sp>
        <p:nvSpPr>
          <p:cNvPr id="5" name="テキスト ボックス 4"/>
          <p:cNvSpPr txBox="1"/>
          <p:nvPr/>
        </p:nvSpPr>
        <p:spPr>
          <a:xfrm>
            <a:off x="405918" y="1636364"/>
            <a:ext cx="1924223" cy="369332"/>
          </a:xfrm>
          <a:prstGeom prst="rect">
            <a:avLst/>
          </a:prstGeom>
          <a:noFill/>
        </p:spPr>
        <p:txBody>
          <a:bodyPr wrap="square" rtlCol="0">
            <a:spAutoFit/>
          </a:bodyPr>
          <a:lstStyle/>
          <a:p>
            <a:pPr marL="285750" indent="-285750">
              <a:buFont typeface="Wingdings" panose="05000000000000000000" pitchFamily="2" charset="2"/>
              <a:buChar char="u"/>
            </a:pPr>
            <a:r>
              <a:rPr kumimoji="1" lang="ja-JP" altLang="en-US" dirty="0" smtClean="0"/>
              <a:t>例題</a:t>
            </a:r>
            <a:endParaRPr kumimoji="1" lang="ja-JP" altLang="en-US" dirty="0"/>
          </a:p>
        </p:txBody>
      </p:sp>
      <p:sp>
        <p:nvSpPr>
          <p:cNvPr id="6" name="テキスト ボックス 5"/>
          <p:cNvSpPr txBox="1"/>
          <p:nvPr/>
        </p:nvSpPr>
        <p:spPr>
          <a:xfrm>
            <a:off x="5141307" y="1665141"/>
            <a:ext cx="4392488" cy="1754326"/>
          </a:xfrm>
          <a:prstGeom prst="rect">
            <a:avLst/>
          </a:prstGeom>
          <a:noFill/>
        </p:spPr>
        <p:txBody>
          <a:bodyPr wrap="square" rtlCol="0">
            <a:spAutoFit/>
          </a:bodyPr>
          <a:lstStyle/>
          <a:p>
            <a:r>
              <a:rPr kumimoji="1" lang="ja-JP" altLang="en-US" dirty="0" smtClean="0"/>
              <a:t>概要</a:t>
            </a:r>
            <a:endParaRPr kumimoji="1" lang="en-US" altLang="ja-JP" dirty="0" smtClean="0"/>
          </a:p>
          <a:p>
            <a:pPr marL="285750" indent="-285750">
              <a:buFont typeface="Wingdings" panose="05000000000000000000" pitchFamily="2" charset="2"/>
              <a:buChar char="l"/>
            </a:pPr>
            <a:r>
              <a:rPr kumimoji="1" lang="ja-JP" altLang="en-US" dirty="0" smtClean="0"/>
              <a:t>プロセス</a:t>
            </a:r>
            <a:r>
              <a:rPr kumimoji="1" lang="en-US" altLang="ja-JP" dirty="0" smtClean="0"/>
              <a:t>a</a:t>
            </a:r>
            <a:r>
              <a:rPr kumimoji="1" lang="ja-JP" altLang="en-US" dirty="0" err="1" smtClean="0"/>
              <a:t>，</a:t>
            </a:r>
            <a:r>
              <a:rPr kumimoji="1" lang="ja-JP" altLang="en-US" dirty="0" smtClean="0"/>
              <a:t>プロセス</a:t>
            </a:r>
            <a:r>
              <a:rPr kumimoji="1" lang="en-US" altLang="ja-JP" dirty="0" smtClean="0"/>
              <a:t>b</a:t>
            </a:r>
            <a:r>
              <a:rPr kumimoji="1" lang="ja-JP" altLang="en-US" dirty="0" err="1" smtClean="0"/>
              <a:t>，</a:t>
            </a:r>
            <a:r>
              <a:rPr kumimoji="1" lang="ja-JP" altLang="en-US" dirty="0" smtClean="0"/>
              <a:t>プリンタ，スキャナ</a:t>
            </a:r>
            <a:endParaRPr kumimoji="1" lang="en-US" altLang="ja-JP" dirty="0" smtClean="0"/>
          </a:p>
          <a:p>
            <a:pPr marL="285750" indent="-285750">
              <a:buFont typeface="Wingdings" panose="05000000000000000000" pitchFamily="2" charset="2"/>
              <a:buChar char="l"/>
            </a:pPr>
            <a:r>
              <a:rPr kumimoji="1" lang="en-US" altLang="ja-JP" dirty="0" smtClean="0"/>
              <a:t>4</a:t>
            </a:r>
            <a:r>
              <a:rPr kumimoji="1" lang="ja-JP" altLang="en-US" dirty="0" err="1" smtClean="0"/>
              <a:t>つは</a:t>
            </a:r>
            <a:r>
              <a:rPr kumimoji="1" lang="ja-JP" altLang="en-US" dirty="0" smtClean="0"/>
              <a:t>並列に動作</a:t>
            </a:r>
            <a:endParaRPr kumimoji="1" lang="en-US" altLang="ja-JP" dirty="0" smtClean="0"/>
          </a:p>
          <a:p>
            <a:pPr marL="285750" indent="-285750">
              <a:buFont typeface="Wingdings" panose="05000000000000000000" pitchFamily="2" charset="2"/>
              <a:buChar char="l"/>
            </a:pPr>
            <a:r>
              <a:rPr kumimoji="1" lang="en-US" altLang="ja-JP" dirty="0" smtClean="0"/>
              <a:t>2</a:t>
            </a:r>
            <a:r>
              <a:rPr kumimoji="1" lang="ja-JP" altLang="en-US" dirty="0" err="1" smtClean="0"/>
              <a:t>つの</a:t>
            </a:r>
            <a:r>
              <a:rPr kumimoji="1" lang="ja-JP" altLang="en-US" dirty="0" smtClean="0"/>
              <a:t>プロセスはプリンタやスキャナを利用する際には，利用権を</a:t>
            </a:r>
            <a:r>
              <a:rPr kumimoji="1" lang="ja-JP" altLang="en-US" dirty="0"/>
              <a:t>確保</a:t>
            </a:r>
            <a:endParaRPr kumimoji="1" lang="en-US" altLang="ja-JP" dirty="0" smtClean="0"/>
          </a:p>
          <a:p>
            <a:pPr marL="285750" indent="-285750">
              <a:buFont typeface="Wingdings" panose="05000000000000000000" pitchFamily="2" charset="2"/>
              <a:buChar char="l"/>
            </a:pPr>
            <a:r>
              <a:rPr kumimoji="1" lang="ja-JP" altLang="en-US" dirty="0" smtClean="0"/>
              <a:t>利用</a:t>
            </a:r>
            <a:r>
              <a:rPr kumimoji="1" lang="ja-JP" altLang="en-US" dirty="0"/>
              <a:t>後</a:t>
            </a:r>
            <a:r>
              <a:rPr kumimoji="1" lang="ja-JP" altLang="en-US" dirty="0" smtClean="0"/>
              <a:t>には，利用権を開放する</a:t>
            </a:r>
            <a:endParaRPr kumimoji="1" lang="ja-JP" altLang="en-US" dirty="0"/>
          </a:p>
        </p:txBody>
      </p:sp>
      <p:sp>
        <p:nvSpPr>
          <p:cNvPr id="7" name="テキスト ボックス 6"/>
          <p:cNvSpPr txBox="1"/>
          <p:nvPr/>
        </p:nvSpPr>
        <p:spPr>
          <a:xfrm>
            <a:off x="495300" y="4044689"/>
            <a:ext cx="1577380" cy="369332"/>
          </a:xfrm>
          <a:prstGeom prst="rect">
            <a:avLst/>
          </a:prstGeom>
          <a:noFill/>
        </p:spPr>
        <p:txBody>
          <a:bodyPr wrap="square" rtlCol="0">
            <a:spAutoFit/>
          </a:bodyPr>
          <a:lstStyle/>
          <a:p>
            <a:pPr marL="285750" indent="-285750">
              <a:buFont typeface="Wingdings" panose="05000000000000000000" pitchFamily="2" charset="2"/>
              <a:buChar char="n"/>
            </a:pPr>
            <a:r>
              <a:rPr kumimoji="1" lang="ja-JP" altLang="en-US" dirty="0" smtClean="0"/>
              <a:t>仕様記述</a:t>
            </a:r>
            <a:endParaRPr kumimoji="1" lang="ja-JP" altLang="en-US" dirty="0"/>
          </a:p>
        </p:txBody>
      </p:sp>
      <p:sp>
        <p:nvSpPr>
          <p:cNvPr id="9" name="テキスト ボックス 8"/>
          <p:cNvSpPr txBox="1"/>
          <p:nvPr/>
        </p:nvSpPr>
        <p:spPr>
          <a:xfrm>
            <a:off x="920552" y="4448081"/>
            <a:ext cx="6192688" cy="369332"/>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各プロセスとプリンタ，スキャナの振る舞いを示す</a:t>
            </a:r>
            <a:endParaRPr kumimoji="1" lang="ja-JP" altLang="en-US" dirty="0"/>
          </a:p>
        </p:txBody>
      </p:sp>
      <p:sp>
        <p:nvSpPr>
          <p:cNvPr id="10" name="テキスト ボックス 9"/>
          <p:cNvSpPr txBox="1"/>
          <p:nvPr/>
        </p:nvSpPr>
        <p:spPr>
          <a:xfrm>
            <a:off x="495300" y="4941168"/>
            <a:ext cx="2232248" cy="369332"/>
          </a:xfrm>
          <a:prstGeom prst="rect">
            <a:avLst/>
          </a:prstGeom>
          <a:noFill/>
        </p:spPr>
        <p:txBody>
          <a:bodyPr wrap="square" rtlCol="0">
            <a:spAutoFit/>
          </a:bodyPr>
          <a:lstStyle/>
          <a:p>
            <a:pPr marL="285750" indent="-285750">
              <a:buFont typeface="Wingdings" panose="05000000000000000000" pitchFamily="2" charset="2"/>
              <a:buChar char="n"/>
            </a:pPr>
            <a:r>
              <a:rPr kumimoji="1" lang="ja-JP" altLang="en-US" dirty="0" smtClean="0"/>
              <a:t>性質記述</a:t>
            </a:r>
            <a:endParaRPr kumimoji="1" lang="ja-JP" altLang="en-US" dirty="0"/>
          </a:p>
        </p:txBody>
      </p:sp>
      <p:sp>
        <p:nvSpPr>
          <p:cNvPr id="13" name="正方形/長方形 12"/>
          <p:cNvSpPr/>
          <p:nvPr/>
        </p:nvSpPr>
        <p:spPr>
          <a:xfrm>
            <a:off x="1636868" y="5837647"/>
            <a:ext cx="473206" cy="369332"/>
          </a:xfrm>
          <a:prstGeom prst="rect">
            <a:avLst/>
          </a:prstGeom>
        </p:spPr>
        <p:txBody>
          <a:bodyPr wrap="none">
            <a:spAutoFit/>
          </a:bodyPr>
          <a:lstStyle/>
          <a:p>
            <a:pPr marL="285750" indent="-285750">
              <a:buFont typeface="Wingdings" panose="05000000000000000000" pitchFamily="2" charset="2"/>
              <a:buChar char="l"/>
            </a:pPr>
            <a:endParaRPr lang="ja-JP" altLang="en-US" dirty="0"/>
          </a:p>
        </p:txBody>
      </p:sp>
      <p:sp>
        <p:nvSpPr>
          <p:cNvPr id="15" name="正方形/長方形 14"/>
          <p:cNvSpPr/>
          <p:nvPr/>
        </p:nvSpPr>
        <p:spPr>
          <a:xfrm>
            <a:off x="632520" y="5344560"/>
            <a:ext cx="8820043" cy="1200329"/>
          </a:xfrm>
          <a:prstGeom prst="rect">
            <a:avLst/>
          </a:prstGeom>
        </p:spPr>
        <p:txBody>
          <a:bodyPr wrap="none">
            <a:spAutoFit/>
          </a:bodyPr>
          <a:lstStyle/>
          <a:p>
            <a:pPr marL="457200" indent="-457200">
              <a:buFont typeface="+mj-lt"/>
              <a:buAutoNum type="arabicPeriod"/>
            </a:pPr>
            <a:r>
              <a:rPr kumimoji="1" lang="ja-JP" altLang="en-US" sz="2400" dirty="0">
                <a:solidFill>
                  <a:srgbClr val="FF0000"/>
                </a:solidFill>
              </a:rPr>
              <a:t>安全性</a:t>
            </a:r>
            <a:r>
              <a:rPr kumimoji="1" lang="ja-JP" altLang="en-US" sz="2400" dirty="0"/>
              <a:t> </a:t>
            </a:r>
            <a:r>
              <a:rPr kumimoji="1" lang="en-US" altLang="ja-JP" sz="2400" dirty="0"/>
              <a:t>: </a:t>
            </a:r>
            <a:r>
              <a:rPr kumimoji="1" lang="ja-JP" altLang="en-US" sz="2400" dirty="0"/>
              <a:t>ある状態に決して陥らないという</a:t>
            </a:r>
            <a:r>
              <a:rPr kumimoji="1" lang="ja-JP" altLang="en-US" sz="2400" dirty="0" smtClean="0"/>
              <a:t>性質</a:t>
            </a:r>
            <a:endParaRPr kumimoji="1" lang="en-US" altLang="ja-JP" sz="2400" dirty="0" smtClean="0"/>
          </a:p>
          <a:p>
            <a:pPr marL="457200" indent="-457200">
              <a:buFont typeface="+mj-lt"/>
              <a:buAutoNum type="arabicPeriod"/>
            </a:pPr>
            <a:r>
              <a:rPr kumimoji="1" lang="ja-JP" altLang="en-US" sz="2400" dirty="0" smtClean="0">
                <a:solidFill>
                  <a:srgbClr val="FF0000"/>
                </a:solidFill>
              </a:rPr>
              <a:t>活性</a:t>
            </a:r>
            <a:r>
              <a:rPr kumimoji="1" lang="ja-JP" altLang="en-US" sz="2400" dirty="0" smtClean="0"/>
              <a:t>　  </a:t>
            </a:r>
            <a:r>
              <a:rPr kumimoji="1" lang="en-US" altLang="ja-JP" sz="2400" dirty="0" smtClean="0"/>
              <a:t>: </a:t>
            </a:r>
            <a:r>
              <a:rPr kumimoji="1" lang="ja-JP" altLang="en-US" sz="2400" dirty="0" smtClean="0"/>
              <a:t>ある条件が成立すれば必ずある状態に至るという性質</a:t>
            </a:r>
            <a:endParaRPr kumimoji="1" lang="en-US" altLang="ja-JP" sz="2400" dirty="0" smtClean="0"/>
          </a:p>
          <a:p>
            <a:pPr marL="457200" indent="-457200">
              <a:buFont typeface="+mj-lt"/>
              <a:buAutoNum type="arabicPeriod"/>
            </a:pPr>
            <a:r>
              <a:rPr kumimoji="1" lang="ja-JP" altLang="en-US" sz="2400" dirty="0" smtClean="0">
                <a:solidFill>
                  <a:srgbClr val="FF0000"/>
                </a:solidFill>
              </a:rPr>
              <a:t>到達可能性 </a:t>
            </a:r>
            <a:r>
              <a:rPr kumimoji="1" lang="en-US" altLang="ja-JP" sz="2400" dirty="0" smtClean="0"/>
              <a:t>: </a:t>
            </a:r>
            <a:r>
              <a:rPr kumimoji="1" lang="ja-JP" altLang="en-US" sz="2400" dirty="0" smtClean="0"/>
              <a:t>初期状態から特定の状態に到達しうること</a:t>
            </a:r>
            <a:endParaRPr kumimoji="1" lang="en-US" altLang="ja-JP" sz="2400" dirty="0"/>
          </a:p>
        </p:txBody>
      </p:sp>
      <p:sp>
        <p:nvSpPr>
          <p:cNvPr id="3" name="テキスト ボックス 2"/>
          <p:cNvSpPr txBox="1"/>
          <p:nvPr/>
        </p:nvSpPr>
        <p:spPr>
          <a:xfrm>
            <a:off x="6841575" y="4338960"/>
            <a:ext cx="936104" cy="369332"/>
          </a:xfrm>
          <a:prstGeom prst="rect">
            <a:avLst/>
          </a:prstGeom>
          <a:noFill/>
        </p:spPr>
        <p:txBody>
          <a:bodyPr wrap="square" rtlCol="0">
            <a:spAutoFit/>
          </a:bodyPr>
          <a:lstStyle/>
          <a:p>
            <a:r>
              <a:rPr kumimoji="1" lang="en-US" altLang="ja-JP" dirty="0" smtClean="0"/>
              <a:t>1010</a:t>
            </a:r>
            <a:endParaRPr kumimoji="1" lang="ja-JP" altLang="en-US" dirty="0"/>
          </a:p>
        </p:txBody>
      </p:sp>
      <p:sp>
        <p:nvSpPr>
          <p:cNvPr id="8" name="右中かっこ 7"/>
          <p:cNvSpPr/>
          <p:nvPr/>
        </p:nvSpPr>
        <p:spPr bwMode="auto">
          <a:xfrm rot="5400000">
            <a:off x="6894490" y="4636284"/>
            <a:ext cx="152283" cy="144016"/>
          </a:xfrm>
          <a:prstGeom prst="rightBrace">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ja-JP" altLang="en-US" sz="1800" b="0" i="0" u="none" strike="noStrike" cap="none" normalizeH="0" baseline="0" smtClean="0">
              <a:ln>
                <a:noFill/>
              </a:ln>
              <a:solidFill>
                <a:schemeClr val="tx1"/>
              </a:solidFill>
              <a:effectLst/>
              <a:latin typeface="Arial" charset="0"/>
              <a:ea typeface="ＭＳ Ｐゴシック" pitchFamily="50" charset="-128"/>
            </a:endParaRPr>
          </a:p>
        </p:txBody>
      </p:sp>
      <p:sp>
        <p:nvSpPr>
          <p:cNvPr id="14" name="右中かっこ 13"/>
          <p:cNvSpPr/>
          <p:nvPr/>
        </p:nvSpPr>
        <p:spPr bwMode="auto">
          <a:xfrm rot="5400000">
            <a:off x="7046883" y="4647917"/>
            <a:ext cx="152283" cy="144016"/>
          </a:xfrm>
          <a:prstGeom prst="rightBrace">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ja-JP" altLang="en-US" sz="1800" b="0" i="0" u="none" strike="noStrike" cap="none" normalizeH="0" baseline="0" smtClean="0">
              <a:ln>
                <a:noFill/>
              </a:ln>
              <a:solidFill>
                <a:schemeClr val="tx1"/>
              </a:solidFill>
              <a:effectLst/>
              <a:latin typeface="Arial" charset="0"/>
              <a:ea typeface="ＭＳ Ｐゴシック" pitchFamily="50" charset="-128"/>
            </a:endParaRPr>
          </a:p>
        </p:txBody>
      </p:sp>
      <p:sp>
        <p:nvSpPr>
          <p:cNvPr id="16" name="右中かっこ 15"/>
          <p:cNvSpPr/>
          <p:nvPr/>
        </p:nvSpPr>
        <p:spPr bwMode="auto">
          <a:xfrm rot="16200000">
            <a:off x="7154841" y="4262278"/>
            <a:ext cx="175550" cy="137515"/>
          </a:xfrm>
          <a:prstGeom prst="rightBrace">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ja-JP" altLang="en-US" sz="1800" b="0" i="0" u="none" strike="noStrike" cap="none" normalizeH="0" baseline="0" smtClean="0">
              <a:ln>
                <a:noFill/>
              </a:ln>
              <a:solidFill>
                <a:schemeClr val="tx1"/>
              </a:solidFill>
              <a:effectLst/>
              <a:latin typeface="Arial" charset="0"/>
              <a:ea typeface="ＭＳ Ｐゴシック" pitchFamily="50" charset="-128"/>
            </a:endParaRPr>
          </a:p>
        </p:txBody>
      </p:sp>
      <p:sp>
        <p:nvSpPr>
          <p:cNvPr id="17" name="右中かっこ 16"/>
          <p:cNvSpPr/>
          <p:nvPr/>
        </p:nvSpPr>
        <p:spPr bwMode="auto">
          <a:xfrm rot="16200000">
            <a:off x="7310248" y="4262418"/>
            <a:ext cx="175550" cy="137515"/>
          </a:xfrm>
          <a:prstGeom prst="rightBrace">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ja-JP" altLang="en-US" sz="1800" b="0" i="0" u="none" strike="noStrike" cap="none" normalizeH="0" baseline="0" smtClean="0">
              <a:ln>
                <a:noFill/>
              </a:ln>
              <a:solidFill>
                <a:schemeClr val="tx1"/>
              </a:solidFill>
              <a:effectLst/>
              <a:latin typeface="Arial" charset="0"/>
              <a:ea typeface="ＭＳ Ｐゴシック" pitchFamily="50" charset="-128"/>
            </a:endParaRPr>
          </a:p>
        </p:txBody>
      </p:sp>
      <p:sp>
        <p:nvSpPr>
          <p:cNvPr id="12" name="テキスト ボックス 11"/>
          <p:cNvSpPr txBox="1"/>
          <p:nvPr/>
        </p:nvSpPr>
        <p:spPr>
          <a:xfrm>
            <a:off x="6407366" y="4355823"/>
            <a:ext cx="635274" cy="261610"/>
          </a:xfrm>
          <a:prstGeom prst="rect">
            <a:avLst/>
          </a:prstGeom>
          <a:noFill/>
        </p:spPr>
        <p:txBody>
          <a:bodyPr wrap="square" rtlCol="0">
            <a:spAutoFit/>
          </a:bodyPr>
          <a:lstStyle/>
          <a:p>
            <a:r>
              <a:rPr kumimoji="1" lang="en-US" altLang="ja-JP" sz="1100" dirty="0" smtClean="0"/>
              <a:t>e.g.</a:t>
            </a:r>
            <a:endParaRPr kumimoji="1" lang="ja-JP" altLang="en-US" sz="1100" dirty="0"/>
          </a:p>
        </p:txBody>
      </p:sp>
      <p:sp>
        <p:nvSpPr>
          <p:cNvPr id="18" name="テキスト ボックス 17"/>
          <p:cNvSpPr txBox="1"/>
          <p:nvPr/>
        </p:nvSpPr>
        <p:spPr>
          <a:xfrm>
            <a:off x="6841575" y="4742647"/>
            <a:ext cx="216024" cy="261610"/>
          </a:xfrm>
          <a:prstGeom prst="rect">
            <a:avLst/>
          </a:prstGeom>
          <a:noFill/>
        </p:spPr>
        <p:txBody>
          <a:bodyPr wrap="square" rtlCol="0">
            <a:spAutoFit/>
          </a:bodyPr>
          <a:lstStyle/>
          <a:p>
            <a:r>
              <a:rPr kumimoji="1" lang="en-US" altLang="ja-JP" sz="1050" dirty="0" smtClean="0"/>
              <a:t>a</a:t>
            </a:r>
            <a:endParaRPr kumimoji="1" lang="ja-JP" altLang="en-US" dirty="0"/>
          </a:p>
        </p:txBody>
      </p:sp>
      <p:sp>
        <p:nvSpPr>
          <p:cNvPr id="19" name="テキスト ボックス 18"/>
          <p:cNvSpPr txBox="1"/>
          <p:nvPr/>
        </p:nvSpPr>
        <p:spPr>
          <a:xfrm>
            <a:off x="7006635" y="4738347"/>
            <a:ext cx="216024" cy="253916"/>
          </a:xfrm>
          <a:prstGeom prst="rect">
            <a:avLst/>
          </a:prstGeom>
          <a:noFill/>
        </p:spPr>
        <p:txBody>
          <a:bodyPr wrap="square" rtlCol="0">
            <a:spAutoFit/>
          </a:bodyPr>
          <a:lstStyle/>
          <a:p>
            <a:r>
              <a:rPr kumimoji="1" lang="en-US" altLang="ja-JP" sz="1050" dirty="0"/>
              <a:t>b</a:t>
            </a:r>
            <a:endParaRPr kumimoji="1" lang="ja-JP" altLang="en-US" dirty="0"/>
          </a:p>
        </p:txBody>
      </p:sp>
      <p:sp>
        <p:nvSpPr>
          <p:cNvPr id="20" name="テキスト ボックス 19"/>
          <p:cNvSpPr txBox="1"/>
          <p:nvPr/>
        </p:nvSpPr>
        <p:spPr>
          <a:xfrm>
            <a:off x="7113241" y="4012723"/>
            <a:ext cx="216024" cy="253916"/>
          </a:xfrm>
          <a:prstGeom prst="rect">
            <a:avLst/>
          </a:prstGeom>
          <a:noFill/>
        </p:spPr>
        <p:txBody>
          <a:bodyPr wrap="square" rtlCol="0">
            <a:spAutoFit/>
          </a:bodyPr>
          <a:lstStyle/>
          <a:p>
            <a:r>
              <a:rPr kumimoji="1" lang="en-US" altLang="ja-JP" sz="1050" dirty="0"/>
              <a:t>p</a:t>
            </a:r>
            <a:endParaRPr kumimoji="1" lang="ja-JP" altLang="en-US" dirty="0"/>
          </a:p>
        </p:txBody>
      </p:sp>
      <p:sp>
        <p:nvSpPr>
          <p:cNvPr id="21" name="テキスト ボックス 20"/>
          <p:cNvSpPr txBox="1"/>
          <p:nvPr/>
        </p:nvSpPr>
        <p:spPr>
          <a:xfrm>
            <a:off x="7264796" y="4012723"/>
            <a:ext cx="216024" cy="253916"/>
          </a:xfrm>
          <a:prstGeom prst="rect">
            <a:avLst/>
          </a:prstGeom>
          <a:noFill/>
        </p:spPr>
        <p:txBody>
          <a:bodyPr wrap="square" rtlCol="0">
            <a:spAutoFit/>
          </a:bodyPr>
          <a:lstStyle/>
          <a:p>
            <a:r>
              <a:rPr kumimoji="1" lang="en-US" altLang="ja-JP" sz="1050" dirty="0"/>
              <a:t>s</a:t>
            </a:r>
            <a:endParaRPr kumimoji="1" lang="ja-JP" altLang="en-US" dirty="0"/>
          </a:p>
        </p:txBody>
      </p:sp>
      <p:sp>
        <p:nvSpPr>
          <p:cNvPr id="22" name="テキスト ボックス 21"/>
          <p:cNvSpPr txBox="1"/>
          <p:nvPr/>
        </p:nvSpPr>
        <p:spPr>
          <a:xfrm>
            <a:off x="6465168" y="4087323"/>
            <a:ext cx="1140737" cy="885377"/>
          </a:xfrm>
          <a:prstGeom prst="rect">
            <a:avLst/>
          </a:prstGeom>
          <a:noFill/>
          <a:ln>
            <a:solidFill>
              <a:schemeClr val="tx1"/>
            </a:solidFill>
          </a:ln>
        </p:spPr>
        <p:txBody>
          <a:bodyPr wrap="square" rtlCol="0">
            <a:spAutoFit/>
          </a:bodyPr>
          <a:lstStyle/>
          <a:p>
            <a:endParaRPr kumimoji="1" lang="ja-JP" altLang="en-US" dirty="0"/>
          </a:p>
        </p:txBody>
      </p:sp>
      <p:sp>
        <p:nvSpPr>
          <p:cNvPr id="11" name="スライド番号プレースホルダー 10"/>
          <p:cNvSpPr>
            <a:spLocks noGrp="1"/>
          </p:cNvSpPr>
          <p:nvPr>
            <p:ph type="sldNum" sz="quarter" idx="12"/>
          </p:nvPr>
        </p:nvSpPr>
        <p:spPr/>
        <p:txBody>
          <a:bodyPr/>
          <a:lstStyle/>
          <a:p>
            <a:fld id="{88151203-A72C-487C-B594-566CAEA203A0}" type="slidenum">
              <a:rPr lang="ja-JP" altLang="en-US" smtClean="0"/>
              <a:pPr/>
              <a:t>13</a:t>
            </a:fld>
            <a:endParaRPr lang="en-US" altLang="ja-JP"/>
          </a:p>
        </p:txBody>
      </p:sp>
    </p:spTree>
    <p:extLst>
      <p:ext uri="{BB962C8B-B14F-4D97-AF65-F5344CB8AC3E}">
        <p14:creationId xmlns:p14="http://schemas.microsoft.com/office/powerpoint/2010/main" val="158572822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latin typeface="ＭＳ Ｐゴシック" panose="020B0600070205080204" pitchFamily="50" charset="-128"/>
                <a:ea typeface="ＭＳ Ｐゴシック" panose="020B0600070205080204" pitchFamily="50" charset="-128"/>
              </a:rPr>
              <a:t>モデル検査による検証</a:t>
            </a:r>
            <a:r>
              <a:rPr kumimoji="1" lang="en-US" altLang="ja-JP" dirty="0" smtClean="0">
                <a:latin typeface="ＭＳ Ｐゴシック" panose="020B0600070205080204" pitchFamily="50" charset="-128"/>
                <a:ea typeface="ＭＳ Ｐゴシック" panose="020B0600070205080204" pitchFamily="50" charset="-128"/>
              </a:rPr>
              <a:t>(2)</a:t>
            </a:r>
            <a:endParaRPr kumimoji="1" lang="ja-JP" altLang="en-US" dirty="0">
              <a:latin typeface="ＭＳ Ｐゴシック" panose="020B0600070205080204" pitchFamily="50" charset="-128"/>
              <a:ea typeface="ＭＳ Ｐゴシック" panose="020B0600070205080204" pitchFamily="50" charset="-128"/>
            </a:endParaRPr>
          </a:p>
        </p:txBody>
      </p:sp>
      <p:pic>
        <p:nvPicPr>
          <p:cNvPr id="4" name="図 3"/>
          <p:cNvPicPr>
            <a:picLocks noChangeAspect="1"/>
          </p:cNvPicPr>
          <p:nvPr/>
        </p:nvPicPr>
        <p:blipFill>
          <a:blip r:embed="rId3"/>
          <a:stretch>
            <a:fillRect/>
          </a:stretch>
        </p:blipFill>
        <p:spPr>
          <a:xfrm>
            <a:off x="405918" y="2063597"/>
            <a:ext cx="4204630" cy="1732730"/>
          </a:xfrm>
          <a:prstGeom prst="rect">
            <a:avLst/>
          </a:prstGeom>
        </p:spPr>
      </p:pic>
      <p:sp>
        <p:nvSpPr>
          <p:cNvPr id="5" name="テキスト ボックス 4"/>
          <p:cNvSpPr txBox="1"/>
          <p:nvPr/>
        </p:nvSpPr>
        <p:spPr>
          <a:xfrm>
            <a:off x="405918" y="1636364"/>
            <a:ext cx="1924223" cy="369332"/>
          </a:xfrm>
          <a:prstGeom prst="rect">
            <a:avLst/>
          </a:prstGeom>
          <a:noFill/>
        </p:spPr>
        <p:txBody>
          <a:bodyPr wrap="square" rtlCol="0">
            <a:spAutoFit/>
          </a:bodyPr>
          <a:lstStyle/>
          <a:p>
            <a:pPr marL="285750" indent="-285750">
              <a:buFont typeface="Wingdings" panose="05000000000000000000" pitchFamily="2" charset="2"/>
              <a:buChar char="u"/>
            </a:pPr>
            <a:r>
              <a:rPr kumimoji="1" lang="ja-JP" altLang="en-US" dirty="0" smtClean="0"/>
              <a:t>例題</a:t>
            </a:r>
            <a:endParaRPr kumimoji="1" lang="ja-JP" altLang="en-US" dirty="0"/>
          </a:p>
        </p:txBody>
      </p:sp>
      <p:sp>
        <p:nvSpPr>
          <p:cNvPr id="13" name="正方形/長方形 12"/>
          <p:cNvSpPr/>
          <p:nvPr/>
        </p:nvSpPr>
        <p:spPr>
          <a:xfrm>
            <a:off x="1636868" y="5837647"/>
            <a:ext cx="473206" cy="369332"/>
          </a:xfrm>
          <a:prstGeom prst="rect">
            <a:avLst/>
          </a:prstGeom>
        </p:spPr>
        <p:txBody>
          <a:bodyPr wrap="none">
            <a:spAutoFit/>
          </a:bodyPr>
          <a:lstStyle/>
          <a:p>
            <a:pPr marL="285750" indent="-285750">
              <a:buFont typeface="Wingdings" panose="05000000000000000000" pitchFamily="2" charset="2"/>
              <a:buChar char="l"/>
            </a:pPr>
            <a:endParaRPr lang="ja-JP" altLang="en-US" dirty="0"/>
          </a:p>
        </p:txBody>
      </p:sp>
      <p:sp>
        <p:nvSpPr>
          <p:cNvPr id="3" name="テキスト ボックス 2"/>
          <p:cNvSpPr txBox="1"/>
          <p:nvPr/>
        </p:nvSpPr>
        <p:spPr>
          <a:xfrm>
            <a:off x="344488" y="3862350"/>
            <a:ext cx="2952328" cy="369332"/>
          </a:xfrm>
          <a:prstGeom prst="rect">
            <a:avLst/>
          </a:prstGeom>
          <a:noFill/>
        </p:spPr>
        <p:txBody>
          <a:bodyPr wrap="square" rtlCol="0">
            <a:spAutoFit/>
          </a:bodyPr>
          <a:lstStyle/>
          <a:p>
            <a:pPr marL="285750" indent="-285750">
              <a:buFont typeface="Wingdings" panose="05000000000000000000" pitchFamily="2" charset="2"/>
              <a:buChar char="n"/>
            </a:pPr>
            <a:r>
              <a:rPr kumimoji="1" lang="ja-JP" altLang="en-US" dirty="0" smtClean="0"/>
              <a:t>性質記述</a:t>
            </a:r>
            <a:endParaRPr kumimoji="1" lang="ja-JP" altLang="en-US" dirty="0"/>
          </a:p>
        </p:txBody>
      </p:sp>
      <p:sp>
        <p:nvSpPr>
          <p:cNvPr id="8" name="テキスト ボックス 7"/>
          <p:cNvSpPr txBox="1"/>
          <p:nvPr/>
        </p:nvSpPr>
        <p:spPr>
          <a:xfrm>
            <a:off x="560513" y="4292189"/>
            <a:ext cx="1728192" cy="1200329"/>
          </a:xfrm>
          <a:prstGeom prst="rect">
            <a:avLst/>
          </a:prstGeom>
          <a:noFill/>
        </p:spPr>
        <p:txBody>
          <a:bodyPr wrap="square" rtlCol="0">
            <a:spAutoFit/>
          </a:bodyPr>
          <a:lstStyle/>
          <a:p>
            <a:pPr marL="285750" indent="-285750">
              <a:buFont typeface="Wingdings" panose="05000000000000000000" pitchFamily="2" charset="2"/>
              <a:buChar char="ü"/>
            </a:pPr>
            <a:r>
              <a:rPr kumimoji="1" lang="ja-JP" altLang="en-US" dirty="0" smtClean="0">
                <a:solidFill>
                  <a:srgbClr val="1073E0"/>
                </a:solidFill>
              </a:rPr>
              <a:t>安全性</a:t>
            </a:r>
            <a:endParaRPr kumimoji="1" lang="en-US" altLang="ja-JP" dirty="0" smtClean="0">
              <a:solidFill>
                <a:srgbClr val="1073E0"/>
              </a:solidFill>
            </a:endParaRPr>
          </a:p>
          <a:p>
            <a:pPr marL="285750" indent="-285750">
              <a:buFont typeface="Wingdings" panose="05000000000000000000" pitchFamily="2" charset="2"/>
              <a:buChar char="ü"/>
            </a:pPr>
            <a:r>
              <a:rPr kumimoji="1" lang="ja-JP" altLang="en-US" dirty="0" smtClean="0">
                <a:solidFill>
                  <a:srgbClr val="1073E0"/>
                </a:solidFill>
              </a:rPr>
              <a:t>到達可能性</a:t>
            </a:r>
            <a:endParaRPr kumimoji="1" lang="en-US" altLang="ja-JP" dirty="0" smtClean="0">
              <a:solidFill>
                <a:srgbClr val="1073E0"/>
              </a:solidFill>
            </a:endParaRPr>
          </a:p>
          <a:p>
            <a:pPr marL="285750" indent="-285750">
              <a:buFont typeface="Wingdings" panose="05000000000000000000" pitchFamily="2" charset="2"/>
              <a:buChar char="ü"/>
            </a:pPr>
            <a:endParaRPr kumimoji="1" lang="en-US" altLang="ja-JP" dirty="0"/>
          </a:p>
          <a:p>
            <a:endParaRPr kumimoji="1" lang="ja-JP" altLang="en-US" dirty="0"/>
          </a:p>
        </p:txBody>
      </p:sp>
      <p:sp>
        <p:nvSpPr>
          <p:cNvPr id="11" name="テキスト ボックス 10"/>
          <p:cNvSpPr txBox="1"/>
          <p:nvPr/>
        </p:nvSpPr>
        <p:spPr>
          <a:xfrm>
            <a:off x="544524" y="4875480"/>
            <a:ext cx="1368152" cy="369332"/>
          </a:xfrm>
          <a:prstGeom prst="rect">
            <a:avLst/>
          </a:prstGeom>
          <a:noFill/>
        </p:spPr>
        <p:txBody>
          <a:bodyPr wrap="square" rtlCol="0">
            <a:spAutoFit/>
          </a:bodyPr>
          <a:lstStyle/>
          <a:p>
            <a:r>
              <a:rPr kumimoji="1" lang="en-US" altLang="ja-JP" dirty="0" smtClean="0">
                <a:solidFill>
                  <a:srgbClr val="FF0000"/>
                </a:solidFill>
              </a:rPr>
              <a:t>×</a:t>
            </a:r>
            <a:r>
              <a:rPr kumimoji="1" lang="ja-JP" altLang="en-US" dirty="0" smtClean="0">
                <a:solidFill>
                  <a:srgbClr val="FF0000"/>
                </a:solidFill>
              </a:rPr>
              <a:t>　活性</a:t>
            </a:r>
            <a:endParaRPr kumimoji="1" lang="ja-JP" altLang="en-US" dirty="0">
              <a:solidFill>
                <a:srgbClr val="FF0000"/>
              </a:solidFill>
            </a:endParaRPr>
          </a:p>
        </p:txBody>
      </p:sp>
      <p:pic>
        <p:nvPicPr>
          <p:cNvPr id="14" name="図 13"/>
          <p:cNvPicPr>
            <a:picLocks noChangeAspect="1"/>
          </p:cNvPicPr>
          <p:nvPr/>
        </p:nvPicPr>
        <p:blipFill>
          <a:blip r:embed="rId4"/>
          <a:stretch>
            <a:fillRect/>
          </a:stretch>
        </p:blipFill>
        <p:spPr>
          <a:xfrm>
            <a:off x="5529064" y="2063597"/>
            <a:ext cx="4045186" cy="1670644"/>
          </a:xfrm>
          <a:prstGeom prst="rect">
            <a:avLst/>
          </a:prstGeom>
        </p:spPr>
      </p:pic>
      <p:sp>
        <p:nvSpPr>
          <p:cNvPr id="15" name="右矢印 14"/>
          <p:cNvSpPr/>
          <p:nvPr/>
        </p:nvSpPr>
        <p:spPr bwMode="auto">
          <a:xfrm>
            <a:off x="1618332" y="5015327"/>
            <a:ext cx="886396" cy="141866"/>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ja-JP" altLang="en-US" sz="1800" b="0" i="0" u="none" strike="noStrike" cap="none" normalizeH="0" baseline="0" smtClean="0">
              <a:ln>
                <a:noFill/>
              </a:ln>
              <a:solidFill>
                <a:schemeClr val="tx1"/>
              </a:solidFill>
              <a:effectLst/>
              <a:latin typeface="Arial" charset="0"/>
              <a:ea typeface="ＭＳ Ｐゴシック" pitchFamily="50" charset="-128"/>
            </a:endParaRPr>
          </a:p>
        </p:txBody>
      </p:sp>
      <p:sp>
        <p:nvSpPr>
          <p:cNvPr id="16" name="テキスト ボックス 15"/>
          <p:cNvSpPr txBox="1"/>
          <p:nvPr/>
        </p:nvSpPr>
        <p:spPr>
          <a:xfrm>
            <a:off x="2504729" y="4722938"/>
            <a:ext cx="2304256" cy="584775"/>
          </a:xfrm>
          <a:prstGeom prst="rect">
            <a:avLst/>
          </a:prstGeom>
          <a:noFill/>
          <a:ln>
            <a:solidFill>
              <a:schemeClr val="tx1"/>
            </a:solidFill>
          </a:ln>
        </p:spPr>
        <p:txBody>
          <a:bodyPr wrap="square" rtlCol="0">
            <a:spAutoFit/>
          </a:bodyPr>
          <a:lstStyle/>
          <a:p>
            <a:r>
              <a:rPr kumimoji="1" lang="ja-JP" altLang="en-US" sz="1600" dirty="0" smtClean="0"/>
              <a:t>反例</a:t>
            </a:r>
            <a:endParaRPr kumimoji="1" lang="en-US" altLang="ja-JP" sz="1600" dirty="0" smtClean="0"/>
          </a:p>
          <a:p>
            <a:r>
              <a:rPr kumimoji="1" lang="en-US" altLang="ja-JP" sz="1600" dirty="0"/>
              <a:t>[</a:t>
            </a:r>
            <a:r>
              <a:rPr kumimoji="1" lang="en-US" altLang="ja-JP" sz="1600" dirty="0" smtClean="0"/>
              <a:t>0000</a:t>
            </a:r>
            <a:r>
              <a:rPr kumimoji="1" lang="en-US" altLang="ja-JP" sz="1600" dirty="0"/>
              <a:t>]</a:t>
            </a:r>
            <a:r>
              <a:rPr kumimoji="1" lang="ja-JP" altLang="en-US" sz="1600" dirty="0" smtClean="0"/>
              <a:t>→</a:t>
            </a:r>
            <a:r>
              <a:rPr kumimoji="1" lang="en-US" altLang="ja-JP" sz="1600" dirty="0" smtClean="0"/>
              <a:t>[1010]</a:t>
            </a:r>
            <a:r>
              <a:rPr kumimoji="1" lang="ja-JP" altLang="en-US" sz="1600" dirty="0" smtClean="0"/>
              <a:t>→</a:t>
            </a:r>
            <a:r>
              <a:rPr kumimoji="1" lang="en-US" altLang="ja-JP" sz="1600" dirty="0" smtClean="0"/>
              <a:t>[1111]</a:t>
            </a:r>
            <a:endParaRPr kumimoji="1" lang="ja-JP" altLang="en-US" sz="1600" dirty="0"/>
          </a:p>
        </p:txBody>
      </p:sp>
      <p:sp>
        <p:nvSpPr>
          <p:cNvPr id="18" name="テキスト ボックス 17"/>
          <p:cNvSpPr txBox="1"/>
          <p:nvPr/>
        </p:nvSpPr>
        <p:spPr>
          <a:xfrm>
            <a:off x="1280592" y="5846323"/>
            <a:ext cx="2736304" cy="400110"/>
          </a:xfrm>
          <a:prstGeom prst="rect">
            <a:avLst/>
          </a:prstGeom>
          <a:noFill/>
        </p:spPr>
        <p:txBody>
          <a:bodyPr wrap="square" rtlCol="0">
            <a:spAutoFit/>
          </a:bodyPr>
          <a:lstStyle/>
          <a:p>
            <a:r>
              <a:rPr kumimoji="1" lang="ja-JP" altLang="en-US" sz="2000" dirty="0" smtClean="0">
                <a:solidFill>
                  <a:srgbClr val="FF0000"/>
                </a:solidFill>
              </a:rPr>
              <a:t>デッドロック</a:t>
            </a:r>
            <a:r>
              <a:rPr kumimoji="1" lang="ja-JP" altLang="en-US" sz="2000" dirty="0" smtClean="0"/>
              <a:t>が発生する</a:t>
            </a:r>
            <a:endParaRPr kumimoji="1" lang="ja-JP" altLang="en-US" sz="2000" dirty="0"/>
          </a:p>
        </p:txBody>
      </p:sp>
      <p:sp>
        <p:nvSpPr>
          <p:cNvPr id="19" name="テキスト ボックス 18"/>
          <p:cNvSpPr txBox="1"/>
          <p:nvPr/>
        </p:nvSpPr>
        <p:spPr>
          <a:xfrm>
            <a:off x="5457056" y="1636364"/>
            <a:ext cx="2664296" cy="369332"/>
          </a:xfrm>
          <a:prstGeom prst="rect">
            <a:avLst/>
          </a:prstGeom>
          <a:noFill/>
        </p:spPr>
        <p:txBody>
          <a:bodyPr wrap="square" rtlCol="0">
            <a:spAutoFit/>
          </a:bodyPr>
          <a:lstStyle/>
          <a:p>
            <a:pPr marL="285750" indent="-285750">
              <a:buFont typeface="Wingdings" panose="05000000000000000000" pitchFamily="2" charset="2"/>
              <a:buChar char="u"/>
            </a:pPr>
            <a:r>
              <a:rPr kumimoji="1" lang="ja-JP" altLang="en-US" dirty="0" smtClean="0"/>
              <a:t>例題</a:t>
            </a:r>
            <a:r>
              <a:rPr kumimoji="1" lang="en-US" altLang="ja-JP" dirty="0" smtClean="0"/>
              <a:t>(</a:t>
            </a:r>
            <a:r>
              <a:rPr kumimoji="1" lang="ja-JP" altLang="en-US" dirty="0" smtClean="0"/>
              <a:t>改良版</a:t>
            </a:r>
            <a:r>
              <a:rPr kumimoji="1" lang="en-US" altLang="ja-JP" dirty="0" smtClean="0"/>
              <a:t>)</a:t>
            </a:r>
            <a:endParaRPr kumimoji="1" lang="ja-JP" altLang="en-US" dirty="0"/>
          </a:p>
        </p:txBody>
      </p:sp>
      <p:cxnSp>
        <p:nvCxnSpPr>
          <p:cNvPr id="22" name="直線コネクタ 21"/>
          <p:cNvCxnSpPr/>
          <p:nvPr/>
        </p:nvCxnSpPr>
        <p:spPr bwMode="auto">
          <a:xfrm>
            <a:off x="5025008" y="1556792"/>
            <a:ext cx="0" cy="5301208"/>
          </a:xfrm>
          <a:prstGeom prst="line">
            <a:avLst/>
          </a:prstGeom>
          <a:solidFill>
            <a:schemeClr val="accent1"/>
          </a:solidFill>
          <a:ln w="9525" cap="flat" cmpd="sng" algn="ctr">
            <a:solidFill>
              <a:schemeClr val="tx1"/>
            </a:solidFill>
            <a:prstDash val="lg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右矢印 19"/>
          <p:cNvSpPr/>
          <p:nvPr/>
        </p:nvSpPr>
        <p:spPr bwMode="auto">
          <a:xfrm>
            <a:off x="4808985" y="2458266"/>
            <a:ext cx="630485" cy="792088"/>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ja-JP" altLang="en-US" sz="1800" b="0" i="0" u="none" strike="noStrike" cap="none" normalizeH="0" baseline="0" smtClean="0">
              <a:ln>
                <a:noFill/>
              </a:ln>
              <a:solidFill>
                <a:schemeClr val="tx1"/>
              </a:solidFill>
              <a:effectLst/>
              <a:latin typeface="Arial" charset="0"/>
              <a:ea typeface="ＭＳ Ｐゴシック" pitchFamily="50" charset="-128"/>
            </a:endParaRPr>
          </a:p>
        </p:txBody>
      </p:sp>
      <p:sp>
        <p:nvSpPr>
          <p:cNvPr id="23" name="楕円 22"/>
          <p:cNvSpPr/>
          <p:nvPr/>
        </p:nvSpPr>
        <p:spPr bwMode="auto">
          <a:xfrm>
            <a:off x="5745088" y="2780928"/>
            <a:ext cx="288032" cy="216024"/>
          </a:xfrm>
          <a:prstGeom prst="ellipse">
            <a:avLst/>
          </a:prstGeom>
          <a:noFill/>
          <a:ln w="28575"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ja-JP" altLang="en-US" sz="1800" b="0" i="0" u="none" strike="noStrike" cap="none" normalizeH="0" baseline="0" smtClean="0">
              <a:ln>
                <a:noFill/>
              </a:ln>
              <a:solidFill>
                <a:schemeClr val="tx1"/>
              </a:solidFill>
              <a:effectLst/>
              <a:latin typeface="Arial" charset="0"/>
              <a:ea typeface="ＭＳ Ｐゴシック" pitchFamily="50" charset="-128"/>
            </a:endParaRPr>
          </a:p>
        </p:txBody>
      </p:sp>
      <p:sp>
        <p:nvSpPr>
          <p:cNvPr id="25" name="楕円 24"/>
          <p:cNvSpPr/>
          <p:nvPr/>
        </p:nvSpPr>
        <p:spPr bwMode="auto">
          <a:xfrm>
            <a:off x="6050708" y="2780928"/>
            <a:ext cx="288032" cy="216024"/>
          </a:xfrm>
          <a:prstGeom prst="ellipse">
            <a:avLst/>
          </a:prstGeom>
          <a:noFill/>
          <a:ln w="28575"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ja-JP" altLang="en-US" sz="1800" b="0" i="0" u="none" strike="noStrike" cap="none" normalizeH="0" baseline="0" smtClean="0">
              <a:ln>
                <a:noFill/>
              </a:ln>
              <a:solidFill>
                <a:schemeClr val="tx1"/>
              </a:solidFill>
              <a:effectLst/>
              <a:latin typeface="Arial" charset="0"/>
              <a:ea typeface="ＭＳ Ｐゴシック" pitchFamily="50" charset="-128"/>
            </a:endParaRPr>
          </a:p>
        </p:txBody>
      </p:sp>
      <p:sp>
        <p:nvSpPr>
          <p:cNvPr id="27" name="テキスト ボックス 26"/>
          <p:cNvSpPr txBox="1"/>
          <p:nvPr/>
        </p:nvSpPr>
        <p:spPr>
          <a:xfrm>
            <a:off x="5132252" y="3862350"/>
            <a:ext cx="4717292" cy="646331"/>
          </a:xfrm>
          <a:prstGeom prst="rect">
            <a:avLst/>
          </a:prstGeom>
          <a:noFill/>
        </p:spPr>
        <p:txBody>
          <a:bodyPr wrap="square" rtlCol="0">
            <a:spAutoFit/>
          </a:bodyPr>
          <a:lstStyle/>
          <a:p>
            <a:r>
              <a:rPr kumimoji="1" lang="ja-JP" altLang="en-US" dirty="0" smtClean="0"/>
              <a:t>改良点</a:t>
            </a:r>
            <a:endParaRPr kumimoji="1" lang="en-US" altLang="ja-JP" dirty="0" smtClean="0"/>
          </a:p>
          <a:p>
            <a:pPr marL="285750" indent="-285750">
              <a:buFont typeface="Wingdings" panose="05000000000000000000" pitchFamily="2" charset="2"/>
              <a:buChar char="l"/>
            </a:pPr>
            <a:r>
              <a:rPr kumimoji="1" lang="ja-JP" altLang="en-US" dirty="0" smtClean="0"/>
              <a:t>プロセス</a:t>
            </a:r>
            <a:r>
              <a:rPr kumimoji="1" lang="en-US" altLang="ja-JP" dirty="0" smtClean="0"/>
              <a:t>b</a:t>
            </a:r>
            <a:r>
              <a:rPr kumimoji="1" lang="ja-JP" altLang="en-US" dirty="0" smtClean="0"/>
              <a:t>が利用権をとる順番を入れ替える</a:t>
            </a:r>
            <a:endParaRPr kumimoji="1" lang="ja-JP" altLang="en-US" dirty="0"/>
          </a:p>
        </p:txBody>
      </p:sp>
      <p:sp>
        <p:nvSpPr>
          <p:cNvPr id="28" name="テキスト ボックス 27"/>
          <p:cNvSpPr txBox="1"/>
          <p:nvPr/>
        </p:nvSpPr>
        <p:spPr>
          <a:xfrm>
            <a:off x="5075628" y="4783842"/>
            <a:ext cx="4752528" cy="646331"/>
          </a:xfrm>
          <a:prstGeom prst="rect">
            <a:avLst/>
          </a:prstGeom>
          <a:noFill/>
        </p:spPr>
        <p:txBody>
          <a:bodyPr wrap="square" rtlCol="0">
            <a:spAutoFit/>
          </a:bodyPr>
          <a:lstStyle/>
          <a:p>
            <a:pPr marL="285750" indent="-285750">
              <a:buFont typeface="Wingdings" panose="05000000000000000000" pitchFamily="2" charset="2"/>
              <a:buChar char="n"/>
            </a:pPr>
            <a:r>
              <a:rPr kumimoji="1" lang="ja-JP" altLang="en-US" dirty="0" smtClean="0"/>
              <a:t>特定の並行動作単位のみが実行され続ける状況が発生する</a:t>
            </a:r>
            <a:endParaRPr kumimoji="1" lang="ja-JP" altLang="en-US" dirty="0"/>
          </a:p>
        </p:txBody>
      </p:sp>
      <p:sp>
        <p:nvSpPr>
          <p:cNvPr id="29" name="テキスト ボックス 28"/>
          <p:cNvSpPr txBox="1"/>
          <p:nvPr/>
        </p:nvSpPr>
        <p:spPr>
          <a:xfrm>
            <a:off x="5687696" y="5444893"/>
            <a:ext cx="3528392" cy="276999"/>
          </a:xfrm>
          <a:prstGeom prst="rect">
            <a:avLst/>
          </a:prstGeom>
          <a:noFill/>
        </p:spPr>
        <p:txBody>
          <a:bodyPr wrap="square" rtlCol="0">
            <a:spAutoFit/>
          </a:bodyPr>
          <a:lstStyle/>
          <a:p>
            <a:r>
              <a:rPr kumimoji="1" lang="en-US" altLang="ja-JP" sz="1200" dirty="0" smtClean="0"/>
              <a:t>e.g. [0000]</a:t>
            </a:r>
            <a:r>
              <a:rPr kumimoji="1" lang="ja-JP" altLang="en-US" sz="1200" dirty="0" smtClean="0"/>
              <a:t>→</a:t>
            </a:r>
            <a:r>
              <a:rPr kumimoji="1" lang="en-US" altLang="ja-JP" sz="1200" dirty="0" smtClean="0"/>
              <a:t>[1010</a:t>
            </a:r>
            <a:r>
              <a:rPr kumimoji="1" lang="en-US" altLang="ja-JP" sz="1200" dirty="0"/>
              <a:t>]</a:t>
            </a:r>
            <a:r>
              <a:rPr kumimoji="1" lang="ja-JP" altLang="en-US" sz="1200" dirty="0" smtClean="0"/>
              <a:t>→</a:t>
            </a:r>
            <a:r>
              <a:rPr kumimoji="1" lang="en-US" altLang="ja-JP" sz="1200" dirty="0" smtClean="0"/>
              <a:t>[2011]</a:t>
            </a:r>
            <a:r>
              <a:rPr kumimoji="1" lang="ja-JP" altLang="en-US" sz="1200" dirty="0" smtClean="0"/>
              <a:t>→</a:t>
            </a:r>
            <a:r>
              <a:rPr kumimoji="1" lang="en-US" altLang="ja-JP" sz="1200" dirty="0" smtClean="0"/>
              <a:t>[3001]</a:t>
            </a:r>
            <a:r>
              <a:rPr kumimoji="1" lang="ja-JP" altLang="en-US" sz="1200" dirty="0" smtClean="0"/>
              <a:t>→</a:t>
            </a:r>
            <a:r>
              <a:rPr kumimoji="1" lang="en-US" altLang="ja-JP" sz="1200" dirty="0"/>
              <a:t>[0000]</a:t>
            </a:r>
            <a:r>
              <a:rPr kumimoji="1" lang="ja-JP" altLang="en-US" sz="1200" dirty="0" smtClean="0"/>
              <a:t>→</a:t>
            </a:r>
            <a:r>
              <a:rPr kumimoji="1" lang="en-US" altLang="ja-JP" sz="1200" dirty="0" smtClean="0"/>
              <a:t>…</a:t>
            </a:r>
            <a:endParaRPr kumimoji="1" lang="ja-JP" altLang="en-US" sz="1200" dirty="0"/>
          </a:p>
        </p:txBody>
      </p:sp>
      <p:sp>
        <p:nvSpPr>
          <p:cNvPr id="30" name="テキスト ボックス 29"/>
          <p:cNvSpPr txBox="1"/>
          <p:nvPr/>
        </p:nvSpPr>
        <p:spPr>
          <a:xfrm>
            <a:off x="5155948" y="6093296"/>
            <a:ext cx="4680520" cy="307777"/>
          </a:xfrm>
          <a:prstGeom prst="rect">
            <a:avLst/>
          </a:prstGeom>
          <a:noFill/>
        </p:spPr>
        <p:txBody>
          <a:bodyPr wrap="square" rtlCol="0">
            <a:spAutoFit/>
          </a:bodyPr>
          <a:lstStyle/>
          <a:p>
            <a:r>
              <a:rPr kumimoji="1" lang="ja-JP" altLang="en-US" sz="1400" dirty="0" smtClean="0"/>
              <a:t>公平性</a:t>
            </a:r>
            <a:r>
              <a:rPr kumimoji="1" lang="en-US" altLang="ja-JP" sz="1400" dirty="0" smtClean="0"/>
              <a:t>:</a:t>
            </a:r>
            <a:r>
              <a:rPr kumimoji="1" lang="ja-JP" altLang="en-US" sz="1400" dirty="0" smtClean="0"/>
              <a:t>実行可能なプロセスは</a:t>
            </a:r>
            <a:r>
              <a:rPr kumimoji="1" lang="ja-JP" altLang="en-US" sz="1400" dirty="0" smtClean="0">
                <a:solidFill>
                  <a:srgbClr val="FF0000"/>
                </a:solidFill>
              </a:rPr>
              <a:t>無限回実行される</a:t>
            </a:r>
            <a:r>
              <a:rPr kumimoji="1" lang="ja-JP" altLang="en-US" sz="1400" dirty="0" smtClean="0"/>
              <a:t>という性質</a:t>
            </a:r>
            <a:endParaRPr kumimoji="1" lang="ja-JP" altLang="en-US" sz="1400" dirty="0"/>
          </a:p>
        </p:txBody>
      </p:sp>
      <p:sp>
        <p:nvSpPr>
          <p:cNvPr id="6" name="スライド番号プレースホルダー 5"/>
          <p:cNvSpPr>
            <a:spLocks noGrp="1"/>
          </p:cNvSpPr>
          <p:nvPr>
            <p:ph type="sldNum" sz="quarter" idx="12"/>
          </p:nvPr>
        </p:nvSpPr>
        <p:spPr/>
        <p:txBody>
          <a:bodyPr/>
          <a:lstStyle/>
          <a:p>
            <a:fld id="{88151203-A72C-487C-B594-566CAEA203A0}" type="slidenum">
              <a:rPr lang="ja-JP" altLang="en-US" smtClean="0"/>
              <a:pPr/>
              <a:t>14</a:t>
            </a:fld>
            <a:endParaRPr lang="en-US" altLang="ja-JP"/>
          </a:p>
        </p:txBody>
      </p:sp>
    </p:spTree>
    <p:extLst>
      <p:ext uri="{BB962C8B-B14F-4D97-AF65-F5344CB8AC3E}">
        <p14:creationId xmlns:p14="http://schemas.microsoft.com/office/powerpoint/2010/main" val="341806194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latin typeface="ＭＳ Ｐゴシック" panose="020B0600070205080204" pitchFamily="50" charset="-128"/>
                <a:ea typeface="ＭＳ Ｐゴシック" panose="020B0600070205080204" pitchFamily="50" charset="-128"/>
              </a:rPr>
              <a:t>状態</a:t>
            </a:r>
            <a:r>
              <a:rPr lang="ja-JP" altLang="en-US" dirty="0">
                <a:latin typeface="ＭＳ Ｐゴシック" panose="020B0600070205080204" pitchFamily="50" charset="-128"/>
                <a:ea typeface="ＭＳ Ｐゴシック" panose="020B0600070205080204" pitchFamily="50" charset="-128"/>
              </a:rPr>
              <a:t>爆発</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3" name="コンテンツ プレースホルダー 2"/>
          <p:cNvSpPr>
            <a:spLocks noGrp="1"/>
          </p:cNvSpPr>
          <p:nvPr>
            <p:ph idx="1"/>
          </p:nvPr>
        </p:nvSpPr>
        <p:spPr>
          <a:xfrm>
            <a:off x="495300" y="1600201"/>
            <a:ext cx="8915400" cy="892696"/>
          </a:xfrm>
        </p:spPr>
        <p:txBody>
          <a:bodyPr/>
          <a:lstStyle/>
          <a:p>
            <a:r>
              <a:rPr kumimoji="1" lang="ja-JP" altLang="en-US" sz="2400" dirty="0" smtClean="0"/>
              <a:t>検査する状態数が大きくなり，現実的な時間やメモリ量で検査が終了しない状態</a:t>
            </a:r>
            <a:endParaRPr kumimoji="1" lang="ja-JP" altLang="en-US" sz="2400" dirty="0"/>
          </a:p>
        </p:txBody>
      </p:sp>
      <p:sp>
        <p:nvSpPr>
          <p:cNvPr id="5" name="コンテンツ プレースホルダー 2"/>
          <p:cNvSpPr txBox="1">
            <a:spLocks/>
          </p:cNvSpPr>
          <p:nvPr/>
        </p:nvSpPr>
        <p:spPr bwMode="auto">
          <a:xfrm>
            <a:off x="495300" y="2780928"/>
            <a:ext cx="4601716" cy="4655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75000"/>
              <a:buFont typeface="Wingdings" pitchFamily="2" charset="2"/>
              <a:buChar char="p"/>
              <a:defRPr kumimoji="1"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75000"/>
              <a:buFont typeface="Wingdings" pitchFamily="2" charset="2"/>
              <a:buChar char="n"/>
              <a:defRPr kumimoji="1" sz="2400">
                <a:solidFill>
                  <a:schemeClr val="tx1"/>
                </a:solidFill>
                <a:latin typeface="+mn-lt"/>
              </a:defRPr>
            </a:lvl2pPr>
            <a:lvl3pPr marL="1143000" indent="-228600" algn="l" rtl="0" eaLnBrk="1" fontAlgn="base" hangingPunct="1">
              <a:spcBef>
                <a:spcPct val="20000"/>
              </a:spcBef>
              <a:spcAft>
                <a:spcPct val="0"/>
              </a:spcAft>
              <a:buClr>
                <a:schemeClr val="accent1"/>
              </a:buClr>
              <a:buSzPct val="65000"/>
              <a:buFont typeface="Wingdings" pitchFamily="2" charset="2"/>
              <a:buChar char="p"/>
              <a:defRPr kumimoji="1" sz="2000">
                <a:solidFill>
                  <a:schemeClr val="tx1"/>
                </a:solidFill>
                <a:latin typeface="+mn-lt"/>
              </a:defRPr>
            </a:lvl3pPr>
            <a:lvl4pPr marL="1600200" indent="-228600" algn="l" rtl="0" eaLnBrk="1" fontAlgn="base" hangingPunct="1">
              <a:spcBef>
                <a:spcPct val="20000"/>
              </a:spcBef>
              <a:spcAft>
                <a:spcPct val="0"/>
              </a:spcAft>
              <a:buClr>
                <a:schemeClr val="bg2"/>
              </a:buClr>
              <a:buFont typeface="Wingdings" pitchFamily="2" charset="2"/>
              <a:buChar char="§"/>
              <a:defRPr kumimoji="1">
                <a:solidFill>
                  <a:schemeClr val="tx1"/>
                </a:solidFill>
                <a:latin typeface="+mn-lt"/>
              </a:defRPr>
            </a:lvl4pPr>
            <a:lvl5pPr marL="20574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5pPr>
            <a:lvl6pPr marL="25146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6pPr>
            <a:lvl7pPr marL="29718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7pPr>
            <a:lvl8pPr marL="34290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8pPr>
            <a:lvl9pPr marL="38862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9pPr>
          </a:lstStyle>
          <a:p>
            <a:r>
              <a:rPr lang="ja-JP" altLang="en-US" sz="2400" kern="0" dirty="0" smtClean="0"/>
              <a:t>状態爆発への対応方法</a:t>
            </a:r>
            <a:endParaRPr lang="ja-JP" altLang="en-US" sz="2400" kern="0" dirty="0"/>
          </a:p>
        </p:txBody>
      </p:sp>
      <p:sp>
        <p:nvSpPr>
          <p:cNvPr id="6" name="テキスト ボックス 5"/>
          <p:cNvSpPr txBox="1"/>
          <p:nvPr/>
        </p:nvSpPr>
        <p:spPr>
          <a:xfrm>
            <a:off x="704528" y="3284984"/>
            <a:ext cx="8496944" cy="954107"/>
          </a:xfrm>
          <a:prstGeom prst="rect">
            <a:avLst/>
          </a:prstGeom>
          <a:noFill/>
        </p:spPr>
        <p:txBody>
          <a:bodyPr wrap="square" rtlCol="0">
            <a:spAutoFit/>
          </a:bodyPr>
          <a:lstStyle/>
          <a:p>
            <a:pPr marL="342900" indent="-342900">
              <a:buFont typeface="Wingdings" panose="05000000000000000000" pitchFamily="2" charset="2"/>
              <a:buChar char="l"/>
            </a:pPr>
            <a:r>
              <a:rPr kumimoji="1" lang="ja-JP" altLang="en-US" sz="2800" dirty="0" smtClean="0"/>
              <a:t>抽象化 </a:t>
            </a:r>
            <a:r>
              <a:rPr kumimoji="1" lang="en-US" altLang="ja-JP" sz="2800" dirty="0" smtClean="0"/>
              <a:t>: </a:t>
            </a:r>
            <a:r>
              <a:rPr kumimoji="1" lang="ja-JP" altLang="en-US" sz="2800" dirty="0" smtClean="0"/>
              <a:t>検証対象の</a:t>
            </a:r>
            <a:r>
              <a:rPr kumimoji="1" lang="ja-JP" altLang="en-US" sz="2800" dirty="0" smtClean="0">
                <a:solidFill>
                  <a:srgbClr val="FF0000"/>
                </a:solidFill>
              </a:rPr>
              <a:t>状態数を減らす</a:t>
            </a:r>
            <a:r>
              <a:rPr kumimoji="1" lang="ja-JP" altLang="en-US" sz="2800" dirty="0" smtClean="0"/>
              <a:t>ように仕様記述を抽象化する方法</a:t>
            </a:r>
            <a:endParaRPr kumimoji="1" lang="en-US" altLang="ja-JP" sz="2800" dirty="0"/>
          </a:p>
        </p:txBody>
      </p:sp>
      <p:sp>
        <p:nvSpPr>
          <p:cNvPr id="7" name="正方形/長方形 6"/>
          <p:cNvSpPr/>
          <p:nvPr/>
        </p:nvSpPr>
        <p:spPr>
          <a:xfrm>
            <a:off x="704528" y="4653136"/>
            <a:ext cx="8418140" cy="954107"/>
          </a:xfrm>
          <a:prstGeom prst="rect">
            <a:avLst/>
          </a:prstGeom>
        </p:spPr>
        <p:txBody>
          <a:bodyPr wrap="square">
            <a:spAutoFit/>
          </a:bodyPr>
          <a:lstStyle/>
          <a:p>
            <a:pPr marL="342900" indent="-342900">
              <a:buFont typeface="Wingdings" panose="05000000000000000000" pitchFamily="2" charset="2"/>
              <a:buChar char="l"/>
            </a:pPr>
            <a:r>
              <a:rPr kumimoji="1" lang="ja-JP" altLang="en-US" sz="2800" dirty="0"/>
              <a:t>部分的探索 </a:t>
            </a:r>
            <a:r>
              <a:rPr kumimoji="1" lang="en-US" altLang="ja-JP" sz="2800" dirty="0"/>
              <a:t>: </a:t>
            </a:r>
            <a:r>
              <a:rPr kumimoji="1" lang="ja-JP" altLang="en-US" sz="2800" dirty="0">
                <a:solidFill>
                  <a:srgbClr val="FF0000"/>
                </a:solidFill>
              </a:rPr>
              <a:t>検証の範囲を限定</a:t>
            </a:r>
            <a:r>
              <a:rPr kumimoji="1" lang="ja-JP" altLang="en-US" sz="2800" dirty="0"/>
              <a:t>して，その範囲の中だけの状態を探索する方法</a:t>
            </a:r>
          </a:p>
        </p:txBody>
      </p:sp>
      <p:sp>
        <p:nvSpPr>
          <p:cNvPr id="4" name="テキスト ボックス 3"/>
          <p:cNvSpPr txBox="1"/>
          <p:nvPr/>
        </p:nvSpPr>
        <p:spPr>
          <a:xfrm>
            <a:off x="2576736" y="5733256"/>
            <a:ext cx="3024336" cy="461665"/>
          </a:xfrm>
          <a:prstGeom prst="rect">
            <a:avLst/>
          </a:prstGeom>
          <a:noFill/>
        </p:spPr>
        <p:txBody>
          <a:bodyPr wrap="square" rtlCol="0">
            <a:spAutoFit/>
          </a:bodyPr>
          <a:lstStyle/>
          <a:p>
            <a:r>
              <a:rPr kumimoji="1" lang="en-US" altLang="ja-JP" sz="2400" dirty="0" smtClean="0"/>
              <a:t>e.g. </a:t>
            </a:r>
            <a:r>
              <a:rPr kumimoji="1" lang="ja-JP" altLang="en-US" sz="2400" dirty="0" smtClean="0"/>
              <a:t>有界モデル検査</a:t>
            </a:r>
            <a:endParaRPr kumimoji="1" lang="ja-JP" altLang="en-US" sz="2400" dirty="0"/>
          </a:p>
        </p:txBody>
      </p:sp>
      <p:sp>
        <p:nvSpPr>
          <p:cNvPr id="8" name="スライド番号プレースホルダー 7"/>
          <p:cNvSpPr>
            <a:spLocks noGrp="1"/>
          </p:cNvSpPr>
          <p:nvPr>
            <p:ph type="sldNum" sz="quarter" idx="12"/>
          </p:nvPr>
        </p:nvSpPr>
        <p:spPr/>
        <p:txBody>
          <a:bodyPr/>
          <a:lstStyle/>
          <a:p>
            <a:fld id="{88151203-A72C-487C-B594-566CAEA203A0}" type="slidenum">
              <a:rPr lang="ja-JP" altLang="en-US" smtClean="0"/>
              <a:pPr/>
              <a:t>15</a:t>
            </a:fld>
            <a:endParaRPr lang="en-US" altLang="ja-JP"/>
          </a:p>
        </p:txBody>
      </p:sp>
    </p:spTree>
    <p:extLst>
      <p:ext uri="{BB962C8B-B14F-4D97-AF65-F5344CB8AC3E}">
        <p14:creationId xmlns:p14="http://schemas.microsoft.com/office/powerpoint/2010/main" val="69243651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latin typeface="ＭＳ Ｐゴシック" panose="020B0600070205080204" pitchFamily="50" charset="-128"/>
                <a:ea typeface="ＭＳ Ｐゴシック" panose="020B0600070205080204" pitchFamily="50" charset="-128"/>
              </a:rPr>
              <a:t>形式手法の活用</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3" name="コンテンツ プレースホルダー 2"/>
          <p:cNvSpPr>
            <a:spLocks noGrp="1"/>
          </p:cNvSpPr>
          <p:nvPr>
            <p:ph idx="1"/>
          </p:nvPr>
        </p:nvSpPr>
        <p:spPr>
          <a:xfrm>
            <a:off x="495300" y="1486069"/>
            <a:ext cx="8915400" cy="604664"/>
          </a:xfrm>
        </p:spPr>
        <p:txBody>
          <a:bodyPr/>
          <a:lstStyle/>
          <a:p>
            <a:r>
              <a:rPr kumimoji="1" lang="ja-JP" altLang="en-US" sz="2400" dirty="0" smtClean="0"/>
              <a:t>モデルの構築と利用</a:t>
            </a:r>
            <a:endParaRPr kumimoji="1" lang="ja-JP" altLang="en-US" sz="2400" dirty="0"/>
          </a:p>
        </p:txBody>
      </p:sp>
      <p:sp>
        <p:nvSpPr>
          <p:cNvPr id="5" name="テキスト ボックス 4"/>
          <p:cNvSpPr txBox="1"/>
          <p:nvPr/>
        </p:nvSpPr>
        <p:spPr>
          <a:xfrm>
            <a:off x="704528" y="1906377"/>
            <a:ext cx="7992888" cy="646331"/>
          </a:xfrm>
          <a:prstGeom prst="rect">
            <a:avLst/>
          </a:prstGeom>
          <a:noFill/>
        </p:spPr>
        <p:txBody>
          <a:bodyPr wrap="square" rtlCol="0">
            <a:spAutoFit/>
          </a:bodyPr>
          <a:lstStyle/>
          <a:p>
            <a:pPr marL="285750" indent="-285750">
              <a:buFont typeface="Wingdings" panose="05000000000000000000" pitchFamily="2" charset="2"/>
              <a:buChar char="n"/>
            </a:pPr>
            <a:r>
              <a:rPr kumimoji="1" lang="ja-JP" altLang="en-US" dirty="0" smtClean="0"/>
              <a:t>形式手法はソフトウェアそのものを直接確認する技術ではなく，モデル化して，モデルに対して検証を行う</a:t>
            </a:r>
            <a:endParaRPr kumimoji="1" lang="ja-JP" altLang="en-US" dirty="0"/>
          </a:p>
        </p:txBody>
      </p:sp>
      <p:sp>
        <p:nvSpPr>
          <p:cNvPr id="6" name="テキスト ボックス 5"/>
          <p:cNvSpPr txBox="1"/>
          <p:nvPr/>
        </p:nvSpPr>
        <p:spPr>
          <a:xfrm>
            <a:off x="1460612" y="2600306"/>
            <a:ext cx="6480720" cy="646331"/>
          </a:xfrm>
          <a:prstGeom prst="rect">
            <a:avLst/>
          </a:prstGeom>
          <a:noFill/>
          <a:ln w="28575">
            <a:solidFill>
              <a:schemeClr val="accent1"/>
            </a:solidFill>
          </a:ln>
        </p:spPr>
        <p:txBody>
          <a:bodyPr wrap="square" rtlCol="0">
            <a:spAutoFit/>
          </a:bodyPr>
          <a:lstStyle/>
          <a:p>
            <a:r>
              <a:rPr kumimoji="1" lang="ja-JP" altLang="en-US" dirty="0" smtClean="0"/>
              <a:t>モデル上で確認できた性質が，</a:t>
            </a:r>
            <a:r>
              <a:rPr kumimoji="1" lang="ja-JP" altLang="en-US" dirty="0" smtClean="0">
                <a:solidFill>
                  <a:srgbClr val="FF0000"/>
                </a:solidFill>
              </a:rPr>
              <a:t>現実世界のおけるソフトウェアでも</a:t>
            </a:r>
            <a:r>
              <a:rPr kumimoji="1" lang="ja-JP" altLang="en-US" dirty="0" smtClean="0"/>
              <a:t>成立するかどうかということが重要</a:t>
            </a:r>
            <a:endParaRPr kumimoji="1" lang="ja-JP" altLang="en-US" dirty="0"/>
          </a:p>
        </p:txBody>
      </p:sp>
      <p:sp>
        <p:nvSpPr>
          <p:cNvPr id="7" name="テキスト ボックス 6"/>
          <p:cNvSpPr txBox="1"/>
          <p:nvPr/>
        </p:nvSpPr>
        <p:spPr>
          <a:xfrm>
            <a:off x="1784648" y="3341833"/>
            <a:ext cx="5976664" cy="646331"/>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モデル化，性質記述する際に，それらが妥当性か？</a:t>
            </a:r>
            <a:endParaRPr kumimoji="1" lang="en-US" altLang="ja-JP" dirty="0" smtClean="0"/>
          </a:p>
          <a:p>
            <a:pPr marL="285750" indent="-285750">
              <a:buFont typeface="Wingdings" panose="05000000000000000000" pitchFamily="2" charset="2"/>
              <a:buChar char="l"/>
            </a:pPr>
            <a:r>
              <a:rPr kumimoji="1" lang="ja-JP" altLang="en-US" dirty="0" smtClean="0"/>
              <a:t>モデル検証の結果が分かった時それをどう解釈するか？</a:t>
            </a:r>
            <a:endParaRPr kumimoji="1" lang="ja-JP" altLang="en-US" dirty="0"/>
          </a:p>
        </p:txBody>
      </p:sp>
      <p:sp>
        <p:nvSpPr>
          <p:cNvPr id="13" name="コンテンツ プレースホルダー 2"/>
          <p:cNvSpPr txBox="1">
            <a:spLocks/>
          </p:cNvSpPr>
          <p:nvPr/>
        </p:nvSpPr>
        <p:spPr bwMode="auto">
          <a:xfrm>
            <a:off x="495300" y="4251061"/>
            <a:ext cx="8915400" cy="604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75000"/>
              <a:buFont typeface="Wingdings" pitchFamily="2" charset="2"/>
              <a:buChar char="p"/>
              <a:defRPr kumimoji="1"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75000"/>
              <a:buFont typeface="Wingdings" pitchFamily="2" charset="2"/>
              <a:buChar char="n"/>
              <a:defRPr kumimoji="1" sz="2400">
                <a:solidFill>
                  <a:schemeClr val="tx1"/>
                </a:solidFill>
                <a:latin typeface="+mn-lt"/>
              </a:defRPr>
            </a:lvl2pPr>
            <a:lvl3pPr marL="1143000" indent="-228600" algn="l" rtl="0" eaLnBrk="1" fontAlgn="base" hangingPunct="1">
              <a:spcBef>
                <a:spcPct val="20000"/>
              </a:spcBef>
              <a:spcAft>
                <a:spcPct val="0"/>
              </a:spcAft>
              <a:buClr>
                <a:schemeClr val="accent1"/>
              </a:buClr>
              <a:buSzPct val="65000"/>
              <a:buFont typeface="Wingdings" pitchFamily="2" charset="2"/>
              <a:buChar char="p"/>
              <a:defRPr kumimoji="1" sz="2000">
                <a:solidFill>
                  <a:schemeClr val="tx1"/>
                </a:solidFill>
                <a:latin typeface="+mn-lt"/>
              </a:defRPr>
            </a:lvl3pPr>
            <a:lvl4pPr marL="1600200" indent="-228600" algn="l" rtl="0" eaLnBrk="1" fontAlgn="base" hangingPunct="1">
              <a:spcBef>
                <a:spcPct val="20000"/>
              </a:spcBef>
              <a:spcAft>
                <a:spcPct val="0"/>
              </a:spcAft>
              <a:buClr>
                <a:schemeClr val="bg2"/>
              </a:buClr>
              <a:buFont typeface="Wingdings" pitchFamily="2" charset="2"/>
              <a:buChar char="§"/>
              <a:defRPr kumimoji="1">
                <a:solidFill>
                  <a:schemeClr val="tx1"/>
                </a:solidFill>
                <a:latin typeface="+mn-lt"/>
              </a:defRPr>
            </a:lvl4pPr>
            <a:lvl5pPr marL="20574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5pPr>
            <a:lvl6pPr marL="25146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6pPr>
            <a:lvl7pPr marL="29718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7pPr>
            <a:lvl8pPr marL="34290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8pPr>
            <a:lvl9pPr marL="38862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9pPr>
          </a:lstStyle>
          <a:p>
            <a:r>
              <a:rPr lang="ja-JP" altLang="en-US" sz="2400" kern="0" dirty="0" smtClean="0"/>
              <a:t>開発の中での位置づけ</a:t>
            </a:r>
            <a:endParaRPr lang="ja-JP" altLang="en-US" sz="2400" kern="0" dirty="0"/>
          </a:p>
        </p:txBody>
      </p:sp>
      <p:sp>
        <p:nvSpPr>
          <p:cNvPr id="14" name="テキスト ボックス 13"/>
          <p:cNvSpPr txBox="1"/>
          <p:nvPr/>
        </p:nvSpPr>
        <p:spPr>
          <a:xfrm>
            <a:off x="745966" y="4708883"/>
            <a:ext cx="8784976" cy="369332"/>
          </a:xfrm>
          <a:prstGeom prst="rect">
            <a:avLst/>
          </a:prstGeom>
          <a:noFill/>
        </p:spPr>
        <p:txBody>
          <a:bodyPr wrap="square" rtlCol="0">
            <a:spAutoFit/>
          </a:bodyPr>
          <a:lstStyle/>
          <a:p>
            <a:r>
              <a:rPr kumimoji="1" lang="ja-JP" altLang="en-US" dirty="0" smtClean="0"/>
              <a:t>－どのタイミングで，何を対象に形式手法を適用すればいいのか？</a:t>
            </a:r>
            <a:endParaRPr kumimoji="1" lang="ja-JP" altLang="en-US" dirty="0"/>
          </a:p>
        </p:txBody>
      </p:sp>
      <p:sp>
        <p:nvSpPr>
          <p:cNvPr id="15" name="テキスト ボックス 14"/>
          <p:cNvSpPr txBox="1"/>
          <p:nvPr/>
        </p:nvSpPr>
        <p:spPr>
          <a:xfrm>
            <a:off x="1393565" y="5819742"/>
            <a:ext cx="6985249" cy="830997"/>
          </a:xfrm>
          <a:prstGeom prst="rect">
            <a:avLst/>
          </a:prstGeom>
          <a:noFill/>
          <a:ln w="28575">
            <a:solidFill>
              <a:schemeClr val="accent1"/>
            </a:solidFill>
          </a:ln>
        </p:spPr>
        <p:txBody>
          <a:bodyPr wrap="square" rtlCol="0">
            <a:spAutoFit/>
          </a:bodyPr>
          <a:lstStyle/>
          <a:p>
            <a:r>
              <a:rPr kumimoji="1" lang="ja-JP" altLang="en-US" sz="2400" dirty="0" smtClean="0"/>
              <a:t>形式手法は適用</a:t>
            </a:r>
            <a:r>
              <a:rPr kumimoji="1" lang="ja-JP" altLang="en-US" sz="2400" dirty="0" smtClean="0">
                <a:solidFill>
                  <a:srgbClr val="FF0000"/>
                </a:solidFill>
              </a:rPr>
              <a:t>コストが高い</a:t>
            </a:r>
            <a:r>
              <a:rPr kumimoji="1" lang="ja-JP" altLang="en-US" sz="2400" dirty="0" smtClean="0"/>
              <a:t>ため，開発全体を見てその適用の</a:t>
            </a:r>
            <a:r>
              <a:rPr kumimoji="1" lang="ja-JP" altLang="en-US" sz="2400" dirty="0" smtClean="0">
                <a:solidFill>
                  <a:srgbClr val="FF0000"/>
                </a:solidFill>
              </a:rPr>
              <a:t>目的や効果を考える視点</a:t>
            </a:r>
            <a:r>
              <a:rPr kumimoji="1" lang="ja-JP" altLang="en-US" sz="2400" dirty="0" smtClean="0"/>
              <a:t>がより大切</a:t>
            </a:r>
            <a:endParaRPr kumimoji="1" lang="ja-JP" altLang="en-US" sz="2400" dirty="0"/>
          </a:p>
        </p:txBody>
      </p:sp>
      <p:sp>
        <p:nvSpPr>
          <p:cNvPr id="16" name="下矢印 15"/>
          <p:cNvSpPr/>
          <p:nvPr/>
        </p:nvSpPr>
        <p:spPr bwMode="auto">
          <a:xfrm>
            <a:off x="4232919" y="5118622"/>
            <a:ext cx="653270" cy="519037"/>
          </a:xfrm>
          <a:prstGeom prst="downArrow">
            <a:avLst/>
          </a:prstGeom>
          <a:solidFill>
            <a:srgbClr val="1073E0"/>
          </a:solidFill>
          <a:ln w="9525" cap="flat" cmpd="sng" algn="ctr">
            <a:solidFill>
              <a:srgbClr val="1073E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ja-JP" altLang="en-US" sz="1800" b="0" i="0" u="none" strike="noStrike" cap="none" normalizeH="0" baseline="0" smtClean="0">
              <a:ln>
                <a:noFill/>
              </a:ln>
              <a:solidFill>
                <a:schemeClr val="tx1"/>
              </a:solidFill>
              <a:effectLst/>
              <a:latin typeface="Arial" charset="0"/>
              <a:ea typeface="ＭＳ Ｐゴシック" pitchFamily="50" charset="-128"/>
            </a:endParaRPr>
          </a:p>
        </p:txBody>
      </p:sp>
      <p:sp>
        <p:nvSpPr>
          <p:cNvPr id="4" name="スライド番号プレースホルダー 3"/>
          <p:cNvSpPr>
            <a:spLocks noGrp="1"/>
          </p:cNvSpPr>
          <p:nvPr>
            <p:ph type="sldNum" sz="quarter" idx="12"/>
          </p:nvPr>
        </p:nvSpPr>
        <p:spPr/>
        <p:txBody>
          <a:bodyPr/>
          <a:lstStyle/>
          <a:p>
            <a:fld id="{88151203-A72C-487C-B594-566CAEA203A0}" type="slidenum">
              <a:rPr lang="ja-JP" altLang="en-US" smtClean="0"/>
              <a:pPr/>
              <a:t>16</a:t>
            </a:fld>
            <a:endParaRPr lang="en-US" altLang="ja-JP"/>
          </a:p>
        </p:txBody>
      </p:sp>
    </p:spTree>
    <p:extLst>
      <p:ext uri="{BB962C8B-B14F-4D97-AF65-F5344CB8AC3E}">
        <p14:creationId xmlns:p14="http://schemas.microsoft.com/office/powerpoint/2010/main" val="38650601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ja-JP" altLang="en-US" dirty="0" smtClean="0">
                <a:ea typeface="ＭＳ Ｐゴシック" pitchFamily="50" charset="-128"/>
              </a:rPr>
              <a:t>まとめ</a:t>
            </a:r>
            <a:endParaRPr lang="ja-JP" altLang="en-US" dirty="0">
              <a:ea typeface="ＭＳ Ｐゴシック" pitchFamily="50" charset="-128"/>
            </a:endParaRPr>
          </a:p>
        </p:txBody>
      </p:sp>
      <p:sp>
        <p:nvSpPr>
          <p:cNvPr id="18435" name="Rectangle 3"/>
          <p:cNvSpPr>
            <a:spLocks noGrp="1" noChangeArrowheads="1"/>
          </p:cNvSpPr>
          <p:nvPr>
            <p:ph type="body" idx="1"/>
          </p:nvPr>
        </p:nvSpPr>
        <p:spPr>
          <a:xfrm>
            <a:off x="468713" y="1417638"/>
            <a:ext cx="9570268" cy="4530725"/>
          </a:xfrm>
        </p:spPr>
        <p:txBody>
          <a:bodyPr/>
          <a:lstStyle/>
          <a:p>
            <a:r>
              <a:rPr lang="ja-JP" altLang="en-US" dirty="0" smtClean="0">
                <a:ea typeface="ＭＳ Ｐゴシック" pitchFamily="50" charset="-128"/>
              </a:rPr>
              <a:t>形式手法の概要</a:t>
            </a:r>
            <a:endParaRPr lang="en-US" altLang="ja-JP" dirty="0">
              <a:ea typeface="ＭＳ Ｐゴシック" pitchFamily="50" charset="-128"/>
            </a:endParaRPr>
          </a:p>
          <a:p>
            <a:pPr marL="0" indent="0">
              <a:buNone/>
            </a:pPr>
            <a:r>
              <a:rPr lang="ja-JP" altLang="en-US" sz="2000" dirty="0" smtClean="0">
                <a:ea typeface="ＭＳ Ｐゴシック" pitchFamily="50" charset="-128"/>
              </a:rPr>
              <a:t>　　</a:t>
            </a:r>
            <a:endParaRPr lang="en-US" altLang="ja-JP" sz="700" dirty="0" smtClean="0">
              <a:ea typeface="ＭＳ Ｐゴシック" pitchFamily="50" charset="-128"/>
            </a:endParaRPr>
          </a:p>
          <a:p>
            <a:endParaRPr lang="en-US" altLang="ja-JP" dirty="0" smtClean="0">
              <a:ea typeface="ＭＳ Ｐゴシック" pitchFamily="50" charset="-128"/>
            </a:endParaRPr>
          </a:p>
          <a:p>
            <a:r>
              <a:rPr lang="ja-JP" altLang="en-US" dirty="0" smtClean="0">
                <a:ea typeface="ＭＳ Ｐゴシック" pitchFamily="50" charset="-128"/>
              </a:rPr>
              <a:t>形式仕様と検証</a:t>
            </a:r>
            <a:endParaRPr lang="en-US" altLang="ja-JP" dirty="0">
              <a:ea typeface="ＭＳ Ｐゴシック" pitchFamily="50" charset="-128"/>
            </a:endParaRPr>
          </a:p>
          <a:p>
            <a:pPr marL="0" indent="0">
              <a:buNone/>
            </a:pPr>
            <a:endParaRPr lang="en-US" altLang="ja-JP" sz="700" dirty="0" smtClean="0">
              <a:ea typeface="ＭＳ Ｐゴシック" pitchFamily="50" charset="-128"/>
            </a:endParaRPr>
          </a:p>
          <a:p>
            <a:pPr marL="0" indent="0">
              <a:buNone/>
            </a:pPr>
            <a:endParaRPr lang="en-US" altLang="ja-JP" sz="700" dirty="0">
              <a:ea typeface="ＭＳ Ｐゴシック" pitchFamily="50" charset="-128"/>
            </a:endParaRPr>
          </a:p>
          <a:p>
            <a:pPr marL="0" indent="0">
              <a:buNone/>
            </a:pPr>
            <a:endParaRPr lang="en-US" altLang="ja-JP" sz="700" dirty="0" smtClean="0">
              <a:ea typeface="ＭＳ Ｐゴシック" pitchFamily="50" charset="-128"/>
            </a:endParaRPr>
          </a:p>
          <a:p>
            <a:pPr marL="0" indent="0">
              <a:buNone/>
            </a:pPr>
            <a:endParaRPr lang="en-US" altLang="ja-JP" sz="700" dirty="0">
              <a:ea typeface="ＭＳ Ｐゴシック" pitchFamily="50" charset="-128"/>
            </a:endParaRPr>
          </a:p>
          <a:p>
            <a:pPr marL="0" indent="0">
              <a:buNone/>
            </a:pPr>
            <a:endParaRPr lang="en-US" altLang="ja-JP" sz="700" dirty="0" smtClean="0">
              <a:ea typeface="ＭＳ Ｐゴシック" pitchFamily="50" charset="-128"/>
            </a:endParaRPr>
          </a:p>
          <a:p>
            <a:pPr marL="0" indent="0">
              <a:buNone/>
            </a:pPr>
            <a:endParaRPr lang="en-US" altLang="ja-JP" sz="700" dirty="0">
              <a:ea typeface="ＭＳ Ｐゴシック" pitchFamily="50" charset="-128"/>
            </a:endParaRPr>
          </a:p>
          <a:p>
            <a:r>
              <a:rPr lang="ja-JP" altLang="en-US" dirty="0" smtClean="0">
                <a:ea typeface="ＭＳ Ｐゴシック" pitchFamily="50" charset="-128"/>
              </a:rPr>
              <a:t>モデル検査</a:t>
            </a:r>
            <a:endParaRPr lang="en-US" altLang="ja-JP" dirty="0">
              <a:ea typeface="ＭＳ Ｐゴシック" pitchFamily="50" charset="-128"/>
            </a:endParaRPr>
          </a:p>
          <a:p>
            <a:pPr marL="0" indent="0">
              <a:buNone/>
            </a:pPr>
            <a:r>
              <a:rPr lang="ja-JP" altLang="en-US" sz="2400" dirty="0" smtClean="0">
                <a:ea typeface="ＭＳ Ｐゴシック" pitchFamily="50" charset="-128"/>
              </a:rPr>
              <a:t>　</a:t>
            </a:r>
            <a:endParaRPr lang="en-US" altLang="ja-JP" sz="2400" dirty="0">
              <a:ea typeface="ＭＳ Ｐゴシック" pitchFamily="50" charset="-128"/>
            </a:endParaRPr>
          </a:p>
          <a:p>
            <a:pPr marL="0" indent="0">
              <a:buNone/>
            </a:pPr>
            <a:endParaRPr lang="en-US" altLang="ja-JP" sz="700" dirty="0">
              <a:ea typeface="ＭＳ Ｐゴシック" pitchFamily="50" charset="-128"/>
            </a:endParaRPr>
          </a:p>
          <a:p>
            <a:r>
              <a:rPr lang="ja-JP" altLang="en-US" dirty="0" smtClean="0">
                <a:ea typeface="ＭＳ Ｐゴシック" pitchFamily="50" charset="-128"/>
              </a:rPr>
              <a:t>形式手法の活用</a:t>
            </a:r>
            <a:endParaRPr lang="en-US" altLang="ja-JP" dirty="0" smtClean="0">
              <a:ea typeface="ＭＳ Ｐゴシック" pitchFamily="50" charset="-128"/>
            </a:endParaRPr>
          </a:p>
          <a:p>
            <a:pPr marL="0" indent="0">
              <a:buNone/>
            </a:pPr>
            <a:r>
              <a:rPr lang="ja-JP" altLang="en-US" sz="2400" dirty="0">
                <a:ea typeface="ＭＳ Ｐゴシック" pitchFamily="50" charset="-128"/>
              </a:rPr>
              <a:t>　　</a:t>
            </a:r>
            <a:endParaRPr lang="en-US" altLang="ja-JP" sz="700" dirty="0" smtClean="0">
              <a:ea typeface="ＭＳ Ｐゴシック" pitchFamily="50" charset="-128"/>
            </a:endParaRPr>
          </a:p>
          <a:p>
            <a:pPr marL="0" indent="0">
              <a:buNone/>
            </a:pPr>
            <a:endParaRPr lang="en-US" altLang="ja-JP" dirty="0">
              <a:ea typeface="ＭＳ Ｐゴシック" pitchFamily="50" charset="-128"/>
            </a:endParaRPr>
          </a:p>
        </p:txBody>
      </p:sp>
      <p:sp>
        <p:nvSpPr>
          <p:cNvPr id="2" name="正方形/長方形 1"/>
          <p:cNvSpPr/>
          <p:nvPr/>
        </p:nvSpPr>
        <p:spPr>
          <a:xfrm>
            <a:off x="1064568" y="1916832"/>
            <a:ext cx="6840760" cy="707886"/>
          </a:xfrm>
          <a:prstGeom prst="rect">
            <a:avLst/>
          </a:prstGeom>
        </p:spPr>
        <p:txBody>
          <a:bodyPr wrap="square">
            <a:spAutoFit/>
          </a:bodyPr>
          <a:lstStyle/>
          <a:p>
            <a:r>
              <a:rPr kumimoji="1" lang="ja-JP" altLang="en-US" sz="2000" dirty="0">
                <a:solidFill>
                  <a:srgbClr val="FF0000"/>
                </a:solidFill>
              </a:rPr>
              <a:t>数理論理学</a:t>
            </a:r>
            <a:r>
              <a:rPr kumimoji="1" lang="ja-JP" altLang="en-US" sz="2000" dirty="0"/>
              <a:t>に基づいて対象や性質の記述を行うこと</a:t>
            </a:r>
            <a:r>
              <a:rPr kumimoji="1" lang="ja-JP" altLang="en-US" sz="2000" dirty="0" smtClean="0"/>
              <a:t>で，</a:t>
            </a:r>
            <a:endParaRPr kumimoji="1" lang="en-US" altLang="ja-JP" sz="2000" dirty="0" smtClean="0"/>
          </a:p>
          <a:p>
            <a:r>
              <a:rPr kumimoji="1" lang="ja-JP" altLang="en-US" sz="2000" dirty="0" smtClean="0"/>
              <a:t>システム</a:t>
            </a:r>
            <a:r>
              <a:rPr kumimoji="1" lang="ja-JP" altLang="en-US" sz="2000" dirty="0"/>
              <a:t>の開発や検証を体系的に行う手法</a:t>
            </a:r>
          </a:p>
        </p:txBody>
      </p:sp>
      <p:sp>
        <p:nvSpPr>
          <p:cNvPr id="3" name="テキスト ボックス 2"/>
          <p:cNvSpPr txBox="1"/>
          <p:nvPr/>
        </p:nvSpPr>
        <p:spPr>
          <a:xfrm>
            <a:off x="1064568" y="3359835"/>
            <a:ext cx="4032448" cy="646331"/>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形式仕様の記述方法</a:t>
            </a:r>
            <a:endParaRPr kumimoji="1" lang="en-US" altLang="ja-JP" dirty="0" smtClean="0"/>
          </a:p>
          <a:p>
            <a:pPr marL="285750" indent="-285750">
              <a:buFont typeface="Wingdings" panose="05000000000000000000" pitchFamily="2" charset="2"/>
              <a:buChar char="l"/>
            </a:pPr>
            <a:r>
              <a:rPr kumimoji="1" lang="ja-JP" altLang="en-US" dirty="0" smtClean="0"/>
              <a:t>記述が正しいことを証明</a:t>
            </a:r>
            <a:endParaRPr kumimoji="1" lang="ja-JP" altLang="en-US" dirty="0"/>
          </a:p>
        </p:txBody>
      </p:sp>
      <p:sp>
        <p:nvSpPr>
          <p:cNvPr id="4" name="テキスト ボックス 3"/>
          <p:cNvSpPr txBox="1"/>
          <p:nvPr/>
        </p:nvSpPr>
        <p:spPr>
          <a:xfrm>
            <a:off x="992560" y="4653136"/>
            <a:ext cx="7920880" cy="369332"/>
          </a:xfrm>
          <a:prstGeom prst="rect">
            <a:avLst/>
          </a:prstGeom>
          <a:noFill/>
        </p:spPr>
        <p:txBody>
          <a:bodyPr wrap="square" rtlCol="0">
            <a:spAutoFit/>
          </a:bodyPr>
          <a:lstStyle/>
          <a:p>
            <a:r>
              <a:rPr kumimoji="1" lang="ja-JP" altLang="en-US" dirty="0" smtClean="0"/>
              <a:t>モデル検査の概要，検証の特性，また利用する際の重要な課題である状態爆発</a:t>
            </a:r>
            <a:endParaRPr kumimoji="1" lang="ja-JP" altLang="en-US" dirty="0"/>
          </a:p>
        </p:txBody>
      </p:sp>
      <p:sp>
        <p:nvSpPr>
          <p:cNvPr id="5" name="正方形/長方形 4"/>
          <p:cNvSpPr/>
          <p:nvPr/>
        </p:nvSpPr>
        <p:spPr>
          <a:xfrm>
            <a:off x="1064568" y="5829736"/>
            <a:ext cx="2736647" cy="646331"/>
          </a:xfrm>
          <a:prstGeom prst="rect">
            <a:avLst/>
          </a:prstGeom>
        </p:spPr>
        <p:txBody>
          <a:bodyPr wrap="none">
            <a:spAutoFit/>
          </a:bodyPr>
          <a:lstStyle/>
          <a:p>
            <a:pPr marL="285750" indent="-285750">
              <a:buFont typeface="Wingdings" panose="05000000000000000000" pitchFamily="2" charset="2"/>
              <a:buChar char="l"/>
            </a:pPr>
            <a:r>
              <a:rPr lang="ja-JP" altLang="en-US" dirty="0"/>
              <a:t>モデルの構築と利用</a:t>
            </a:r>
            <a:r>
              <a:rPr lang="en-US" altLang="ja-JP" dirty="0"/>
              <a:t>  </a:t>
            </a:r>
            <a:endParaRPr lang="en-US" altLang="ja-JP" dirty="0" smtClean="0"/>
          </a:p>
          <a:p>
            <a:pPr marL="285750" indent="-285750">
              <a:buFont typeface="Wingdings" panose="05000000000000000000" pitchFamily="2" charset="2"/>
              <a:buChar char="l"/>
            </a:pPr>
            <a:r>
              <a:rPr lang="ja-JP" altLang="en-US" dirty="0" smtClean="0"/>
              <a:t>開発</a:t>
            </a:r>
            <a:r>
              <a:rPr lang="ja-JP" altLang="en-US" dirty="0"/>
              <a:t>の中での位置づけ</a:t>
            </a:r>
            <a:endParaRPr lang="en-US" altLang="ja-JP" dirty="0"/>
          </a:p>
        </p:txBody>
      </p:sp>
      <p:sp>
        <p:nvSpPr>
          <p:cNvPr id="6" name="スライド番号プレースホルダー 5"/>
          <p:cNvSpPr>
            <a:spLocks noGrp="1"/>
          </p:cNvSpPr>
          <p:nvPr>
            <p:ph type="sldNum" sz="quarter" idx="12"/>
          </p:nvPr>
        </p:nvSpPr>
        <p:spPr/>
        <p:txBody>
          <a:bodyPr/>
          <a:lstStyle/>
          <a:p>
            <a:fld id="{88151203-A72C-487C-B594-566CAEA203A0}" type="slidenum">
              <a:rPr lang="ja-JP" altLang="en-US" smtClean="0"/>
              <a:pPr/>
              <a:t>17</a:t>
            </a:fld>
            <a:endParaRPr lang="en-US" altLang="ja-JP"/>
          </a:p>
        </p:txBody>
      </p:sp>
    </p:spTree>
    <p:extLst>
      <p:ext uri="{BB962C8B-B14F-4D97-AF65-F5344CB8AC3E}">
        <p14:creationId xmlns:p14="http://schemas.microsoft.com/office/powerpoint/2010/main" val="20830859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ja-JP" altLang="en-US" dirty="0">
                <a:ea typeface="ＭＳ Ｐゴシック" pitchFamily="50" charset="-128"/>
              </a:rPr>
              <a:t>目次</a:t>
            </a:r>
          </a:p>
        </p:txBody>
      </p:sp>
      <p:sp>
        <p:nvSpPr>
          <p:cNvPr id="18435" name="Rectangle 3"/>
          <p:cNvSpPr>
            <a:spLocks noGrp="1" noChangeArrowheads="1"/>
          </p:cNvSpPr>
          <p:nvPr>
            <p:ph type="body" idx="1"/>
          </p:nvPr>
        </p:nvSpPr>
        <p:spPr>
          <a:xfrm>
            <a:off x="468713" y="1417638"/>
            <a:ext cx="9570268" cy="4530725"/>
          </a:xfrm>
        </p:spPr>
        <p:txBody>
          <a:bodyPr/>
          <a:lstStyle/>
          <a:p>
            <a:r>
              <a:rPr lang="ja-JP" altLang="en-US" dirty="0" smtClean="0">
                <a:ea typeface="ＭＳ Ｐゴシック" pitchFamily="50" charset="-128"/>
              </a:rPr>
              <a:t>形式手法の概要</a:t>
            </a:r>
            <a:endParaRPr lang="en-US" altLang="ja-JP" dirty="0">
              <a:ea typeface="ＭＳ Ｐゴシック" pitchFamily="50" charset="-128"/>
            </a:endParaRPr>
          </a:p>
          <a:p>
            <a:pPr marL="0" indent="0">
              <a:buNone/>
            </a:pPr>
            <a:r>
              <a:rPr lang="ja-JP" altLang="en-US" sz="2000" dirty="0">
                <a:ea typeface="ＭＳ Ｐゴシック" pitchFamily="50" charset="-128"/>
              </a:rPr>
              <a:t>　　</a:t>
            </a:r>
            <a:r>
              <a:rPr lang="en-US" altLang="ja-JP" sz="2400" dirty="0">
                <a:ea typeface="ＭＳ Ｐゴシック" pitchFamily="50" charset="-128"/>
              </a:rPr>
              <a:t>1)</a:t>
            </a:r>
            <a:r>
              <a:rPr lang="ja-JP" altLang="en-US" sz="2400" dirty="0">
                <a:ea typeface="ＭＳ Ｐゴシック" pitchFamily="50" charset="-128"/>
              </a:rPr>
              <a:t> </a:t>
            </a:r>
            <a:r>
              <a:rPr lang="ja-JP" altLang="en-US" sz="2400" dirty="0" smtClean="0">
                <a:ea typeface="ＭＳ Ｐゴシック" pitchFamily="50" charset="-128"/>
              </a:rPr>
              <a:t>形式手法とは</a:t>
            </a:r>
            <a:r>
              <a:rPr lang="ja-JP" altLang="en-US" sz="2400" dirty="0">
                <a:ea typeface="ＭＳ Ｐゴシック" pitchFamily="50" charset="-128"/>
              </a:rPr>
              <a:t>　</a:t>
            </a:r>
            <a:r>
              <a:rPr lang="en-US" altLang="ja-JP" sz="2400" dirty="0">
                <a:ea typeface="ＭＳ Ｐゴシック" pitchFamily="50" charset="-128"/>
              </a:rPr>
              <a:t>2)</a:t>
            </a:r>
            <a:r>
              <a:rPr lang="ja-JP" altLang="en-US" sz="2400" dirty="0">
                <a:ea typeface="ＭＳ Ｐゴシック" pitchFamily="50" charset="-128"/>
              </a:rPr>
              <a:t> </a:t>
            </a:r>
            <a:r>
              <a:rPr lang="ja-JP" altLang="en-US" sz="2400" dirty="0" smtClean="0">
                <a:ea typeface="ＭＳ Ｐゴシック" pitchFamily="50" charset="-128"/>
              </a:rPr>
              <a:t>形式手法のねらい</a:t>
            </a:r>
            <a:r>
              <a:rPr lang="en-US" altLang="ja-JP" sz="2400" dirty="0" smtClean="0">
                <a:ea typeface="ＭＳ Ｐゴシック" pitchFamily="50" charset="-128"/>
              </a:rPr>
              <a:t>  </a:t>
            </a:r>
            <a:r>
              <a:rPr lang="en-US" altLang="ja-JP" sz="2400" dirty="0">
                <a:ea typeface="ＭＳ Ｐゴシック" pitchFamily="50" charset="-128"/>
              </a:rPr>
              <a:t>3)</a:t>
            </a:r>
            <a:r>
              <a:rPr lang="ja-JP" altLang="en-US" sz="2400" dirty="0">
                <a:ea typeface="ＭＳ Ｐゴシック" pitchFamily="50" charset="-128"/>
              </a:rPr>
              <a:t> </a:t>
            </a:r>
            <a:r>
              <a:rPr lang="ja-JP" altLang="en-US" sz="2400" dirty="0" smtClean="0">
                <a:ea typeface="ＭＳ Ｐゴシック" pitchFamily="50" charset="-128"/>
              </a:rPr>
              <a:t>論理</a:t>
            </a:r>
            <a:r>
              <a:rPr lang="ja-JP" altLang="en-US" sz="2400" dirty="0">
                <a:ea typeface="ＭＳ Ｐゴシック" pitchFamily="50" charset="-128"/>
              </a:rPr>
              <a:t>体系</a:t>
            </a:r>
            <a:r>
              <a:rPr lang="ja-JP" altLang="en-US" sz="2400" dirty="0" smtClean="0">
                <a:ea typeface="ＭＳ Ｐゴシック" pitchFamily="50" charset="-128"/>
              </a:rPr>
              <a:t>の例</a:t>
            </a:r>
            <a:endParaRPr lang="en-US" altLang="ja-JP" sz="2400" dirty="0">
              <a:ea typeface="ＭＳ Ｐゴシック" pitchFamily="50" charset="-128"/>
            </a:endParaRPr>
          </a:p>
          <a:p>
            <a:pPr marL="0" indent="0">
              <a:buNone/>
            </a:pPr>
            <a:endParaRPr lang="en-US" altLang="ja-JP" sz="700" dirty="0">
              <a:ea typeface="ＭＳ Ｐゴシック" pitchFamily="50" charset="-128"/>
            </a:endParaRPr>
          </a:p>
          <a:p>
            <a:r>
              <a:rPr lang="ja-JP" altLang="en-US" dirty="0" smtClean="0">
                <a:ea typeface="ＭＳ Ｐゴシック" pitchFamily="50" charset="-128"/>
              </a:rPr>
              <a:t>形式仕様と検証</a:t>
            </a:r>
            <a:endParaRPr lang="en-US" altLang="ja-JP" dirty="0">
              <a:ea typeface="ＭＳ Ｐゴシック" pitchFamily="50" charset="-128"/>
            </a:endParaRPr>
          </a:p>
          <a:p>
            <a:pPr marL="0" indent="0">
              <a:buNone/>
            </a:pPr>
            <a:r>
              <a:rPr lang="ja-JP" altLang="en-US" sz="2000" dirty="0">
                <a:ea typeface="ＭＳ Ｐゴシック" pitchFamily="50" charset="-128"/>
              </a:rPr>
              <a:t>　　</a:t>
            </a:r>
            <a:r>
              <a:rPr lang="en-US" altLang="ja-JP" sz="2400" dirty="0">
                <a:ea typeface="ＭＳ Ｐゴシック" pitchFamily="50" charset="-128"/>
              </a:rPr>
              <a:t>1) </a:t>
            </a:r>
            <a:r>
              <a:rPr lang="ja-JP" altLang="en-US" sz="2400" dirty="0" smtClean="0">
                <a:ea typeface="ＭＳ Ｐゴシック" pitchFamily="50" charset="-128"/>
              </a:rPr>
              <a:t>形式</a:t>
            </a:r>
            <a:r>
              <a:rPr lang="ja-JP" altLang="en-US" sz="2400" dirty="0">
                <a:ea typeface="ＭＳ Ｐゴシック" pitchFamily="50" charset="-128"/>
              </a:rPr>
              <a:t>仕様</a:t>
            </a:r>
            <a:r>
              <a:rPr lang="en-US" altLang="ja-JP" sz="2400" dirty="0" smtClean="0">
                <a:ea typeface="ＭＳ Ｐゴシック" pitchFamily="50" charset="-128"/>
              </a:rPr>
              <a:t>  </a:t>
            </a:r>
            <a:r>
              <a:rPr lang="en-US" altLang="ja-JP" sz="2400" dirty="0">
                <a:ea typeface="ＭＳ Ｐゴシック" pitchFamily="50" charset="-128"/>
              </a:rPr>
              <a:t>2) </a:t>
            </a:r>
            <a:r>
              <a:rPr lang="ja-JP" altLang="en-US" sz="2400" dirty="0" smtClean="0">
                <a:ea typeface="ＭＳ Ｐゴシック" pitchFamily="50" charset="-128"/>
              </a:rPr>
              <a:t>形式検証</a:t>
            </a:r>
            <a:endParaRPr lang="en-US" altLang="ja-JP" sz="2400" dirty="0">
              <a:ea typeface="ＭＳ Ｐゴシック" pitchFamily="50" charset="-128"/>
            </a:endParaRPr>
          </a:p>
          <a:p>
            <a:pPr marL="0" indent="0">
              <a:buNone/>
            </a:pPr>
            <a:endParaRPr lang="en-US" altLang="ja-JP" sz="700" dirty="0">
              <a:ea typeface="ＭＳ Ｐゴシック" pitchFamily="50" charset="-128"/>
            </a:endParaRPr>
          </a:p>
          <a:p>
            <a:r>
              <a:rPr lang="ja-JP" altLang="en-US" dirty="0" smtClean="0">
                <a:ea typeface="ＭＳ Ｐゴシック" pitchFamily="50" charset="-128"/>
              </a:rPr>
              <a:t>モデル検査</a:t>
            </a:r>
            <a:endParaRPr lang="en-US" altLang="ja-JP" dirty="0">
              <a:ea typeface="ＭＳ Ｐゴシック" pitchFamily="50" charset="-128"/>
            </a:endParaRPr>
          </a:p>
          <a:p>
            <a:pPr marL="0" indent="0">
              <a:buNone/>
            </a:pPr>
            <a:r>
              <a:rPr lang="ja-JP" altLang="en-US" sz="2000" dirty="0">
                <a:ea typeface="ＭＳ Ｐゴシック" pitchFamily="50" charset="-128"/>
              </a:rPr>
              <a:t>　　</a:t>
            </a:r>
            <a:r>
              <a:rPr lang="en-US" altLang="ja-JP" sz="2400" dirty="0">
                <a:ea typeface="ＭＳ Ｐゴシック" pitchFamily="50" charset="-128"/>
              </a:rPr>
              <a:t>1) </a:t>
            </a:r>
            <a:r>
              <a:rPr lang="ja-JP" altLang="en-US" sz="2400" dirty="0" smtClean="0">
                <a:ea typeface="ＭＳ Ｐゴシック" pitchFamily="50" charset="-128"/>
              </a:rPr>
              <a:t>モデル検査と</a:t>
            </a:r>
            <a:r>
              <a:rPr lang="ja-JP" altLang="en-US" sz="2400" dirty="0">
                <a:ea typeface="ＭＳ Ｐゴシック" pitchFamily="50" charset="-128"/>
              </a:rPr>
              <a:t>は</a:t>
            </a:r>
            <a:r>
              <a:rPr lang="en-US" altLang="ja-JP" sz="2400" dirty="0">
                <a:ea typeface="ＭＳ Ｐゴシック" pitchFamily="50" charset="-128"/>
              </a:rPr>
              <a:t>  2) </a:t>
            </a:r>
            <a:r>
              <a:rPr lang="ja-JP" altLang="en-US" sz="2400" dirty="0">
                <a:ea typeface="ＭＳ Ｐゴシック" pitchFamily="50" charset="-128"/>
              </a:rPr>
              <a:t>仕様</a:t>
            </a:r>
            <a:r>
              <a:rPr lang="ja-JP" altLang="en-US" sz="2400" dirty="0" smtClean="0">
                <a:ea typeface="ＭＳ Ｐゴシック" pitchFamily="50" charset="-128"/>
              </a:rPr>
              <a:t>記述</a:t>
            </a:r>
            <a:r>
              <a:rPr lang="en-US" altLang="ja-JP" sz="2400" dirty="0" smtClean="0">
                <a:ea typeface="ＭＳ Ｐゴシック" pitchFamily="50" charset="-128"/>
              </a:rPr>
              <a:t>  </a:t>
            </a:r>
            <a:r>
              <a:rPr lang="en-US" altLang="ja-JP" sz="2400" dirty="0" smtClean="0">
                <a:ea typeface="ＭＳ Ｐゴシック" pitchFamily="50" charset="-128"/>
              </a:rPr>
              <a:t>3) </a:t>
            </a:r>
            <a:r>
              <a:rPr lang="ja-JP" altLang="en-US" sz="2400" dirty="0" smtClean="0">
                <a:ea typeface="ＭＳ Ｐゴシック" pitchFamily="50" charset="-128"/>
              </a:rPr>
              <a:t>時相論理</a:t>
            </a:r>
            <a:r>
              <a:rPr lang="en-US" altLang="ja-JP" sz="2400" dirty="0" smtClean="0">
                <a:ea typeface="ＭＳ Ｐゴシック" pitchFamily="50" charset="-128"/>
              </a:rPr>
              <a:t>  </a:t>
            </a:r>
            <a:endParaRPr lang="en-US" altLang="ja-JP" sz="2400" dirty="0" smtClean="0">
              <a:ea typeface="ＭＳ Ｐゴシック" pitchFamily="50" charset="-128"/>
            </a:endParaRPr>
          </a:p>
          <a:p>
            <a:pPr marL="0" indent="0">
              <a:buNone/>
            </a:pPr>
            <a:r>
              <a:rPr lang="en-US" altLang="ja-JP" sz="2400" dirty="0">
                <a:ea typeface="ＭＳ Ｐゴシック" pitchFamily="50" charset="-128"/>
              </a:rPr>
              <a:t> </a:t>
            </a:r>
            <a:r>
              <a:rPr lang="en-US" altLang="ja-JP" sz="2400" dirty="0" smtClean="0">
                <a:ea typeface="ＭＳ Ｐゴシック" pitchFamily="50" charset="-128"/>
              </a:rPr>
              <a:t>   4</a:t>
            </a:r>
            <a:r>
              <a:rPr lang="en-US" altLang="ja-JP" sz="2400" dirty="0" smtClean="0">
                <a:ea typeface="ＭＳ Ｐゴシック" pitchFamily="50" charset="-128"/>
              </a:rPr>
              <a:t>) </a:t>
            </a:r>
            <a:r>
              <a:rPr lang="ja-JP" altLang="en-US" sz="2400" dirty="0" smtClean="0">
                <a:ea typeface="ＭＳ Ｐゴシック" pitchFamily="50" charset="-128"/>
              </a:rPr>
              <a:t>モデル</a:t>
            </a:r>
            <a:r>
              <a:rPr lang="ja-JP" altLang="en-US" sz="2400" dirty="0">
                <a:ea typeface="ＭＳ Ｐゴシック" pitchFamily="50" charset="-128"/>
              </a:rPr>
              <a:t>検査</a:t>
            </a:r>
            <a:r>
              <a:rPr lang="ja-JP" altLang="en-US" sz="2400" dirty="0" smtClean="0">
                <a:ea typeface="ＭＳ Ｐゴシック" pitchFamily="50" charset="-128"/>
              </a:rPr>
              <a:t>による検証</a:t>
            </a:r>
            <a:r>
              <a:rPr lang="en-US" altLang="ja-JP" sz="2400" dirty="0" smtClean="0">
                <a:ea typeface="ＭＳ Ｐゴシック" pitchFamily="50" charset="-128"/>
              </a:rPr>
              <a:t>  </a:t>
            </a:r>
            <a:r>
              <a:rPr lang="en-US" altLang="ja-JP" sz="2400" dirty="0">
                <a:ea typeface="ＭＳ Ｐゴシック" pitchFamily="50" charset="-128"/>
              </a:rPr>
              <a:t>5</a:t>
            </a:r>
            <a:r>
              <a:rPr lang="en-US" altLang="ja-JP" sz="2400" dirty="0" smtClean="0">
                <a:ea typeface="ＭＳ Ｐゴシック" pitchFamily="50" charset="-128"/>
              </a:rPr>
              <a:t>) </a:t>
            </a:r>
            <a:r>
              <a:rPr lang="ja-JP" altLang="en-US" sz="2400" dirty="0" smtClean="0">
                <a:ea typeface="ＭＳ Ｐゴシック" pitchFamily="50" charset="-128"/>
              </a:rPr>
              <a:t>状態</a:t>
            </a:r>
            <a:r>
              <a:rPr lang="ja-JP" altLang="en-US" sz="2400" dirty="0">
                <a:ea typeface="ＭＳ Ｐゴシック" pitchFamily="50" charset="-128"/>
              </a:rPr>
              <a:t>爆発</a:t>
            </a:r>
            <a:r>
              <a:rPr lang="ja-JP" altLang="en-US" sz="2400" dirty="0" smtClean="0">
                <a:ea typeface="ＭＳ Ｐゴシック" pitchFamily="50" charset="-128"/>
              </a:rPr>
              <a:t>　　</a:t>
            </a:r>
            <a:endParaRPr lang="en-US" altLang="ja-JP" sz="2400" dirty="0">
              <a:ea typeface="ＭＳ Ｐゴシック" pitchFamily="50" charset="-128"/>
            </a:endParaRPr>
          </a:p>
          <a:p>
            <a:pPr marL="0" indent="0">
              <a:buNone/>
            </a:pPr>
            <a:endParaRPr lang="en-US" altLang="ja-JP" sz="700" dirty="0">
              <a:ea typeface="ＭＳ Ｐゴシック" pitchFamily="50" charset="-128"/>
            </a:endParaRPr>
          </a:p>
          <a:p>
            <a:r>
              <a:rPr lang="ja-JP" altLang="en-US" dirty="0" smtClean="0">
                <a:ea typeface="ＭＳ Ｐゴシック" pitchFamily="50" charset="-128"/>
              </a:rPr>
              <a:t>形式手法の活用</a:t>
            </a:r>
            <a:endParaRPr lang="en-US" altLang="ja-JP" dirty="0" smtClean="0">
              <a:ea typeface="ＭＳ Ｐゴシック" pitchFamily="50" charset="-128"/>
            </a:endParaRPr>
          </a:p>
          <a:p>
            <a:pPr marL="0" indent="0">
              <a:buNone/>
            </a:pPr>
            <a:r>
              <a:rPr lang="ja-JP" altLang="en-US" sz="2400" dirty="0">
                <a:ea typeface="ＭＳ Ｐゴシック" pitchFamily="50" charset="-128"/>
              </a:rPr>
              <a:t>　　</a:t>
            </a:r>
            <a:r>
              <a:rPr lang="en-US" altLang="ja-JP" sz="2400" dirty="0">
                <a:ea typeface="ＭＳ Ｐゴシック" pitchFamily="50" charset="-128"/>
              </a:rPr>
              <a:t>1) </a:t>
            </a:r>
            <a:r>
              <a:rPr lang="ja-JP" altLang="en-US" sz="2400" dirty="0" smtClean="0">
                <a:ea typeface="ＭＳ Ｐゴシック" pitchFamily="50" charset="-128"/>
              </a:rPr>
              <a:t>モデルの構築と利用</a:t>
            </a:r>
            <a:r>
              <a:rPr lang="en-US" altLang="ja-JP" sz="2400" dirty="0" smtClean="0">
                <a:ea typeface="ＭＳ Ｐゴシック" pitchFamily="50" charset="-128"/>
              </a:rPr>
              <a:t>   2) </a:t>
            </a:r>
            <a:r>
              <a:rPr lang="ja-JP" altLang="en-US" sz="2400" dirty="0">
                <a:ea typeface="ＭＳ Ｐゴシック" pitchFamily="50" charset="-128"/>
              </a:rPr>
              <a:t>開発</a:t>
            </a:r>
            <a:r>
              <a:rPr lang="ja-JP" altLang="en-US" sz="2400" dirty="0" smtClean="0">
                <a:ea typeface="ＭＳ Ｐゴシック" pitchFamily="50" charset="-128"/>
              </a:rPr>
              <a:t>の中での位置づけ</a:t>
            </a:r>
            <a:endParaRPr lang="en-US" altLang="ja-JP" sz="2400" dirty="0">
              <a:ea typeface="ＭＳ Ｐゴシック" pitchFamily="50" charset="-128"/>
            </a:endParaRPr>
          </a:p>
          <a:p>
            <a:pPr marL="0" indent="0">
              <a:buNone/>
            </a:pPr>
            <a:endParaRPr lang="en-US" altLang="ja-JP" sz="700" dirty="0" smtClean="0">
              <a:ea typeface="ＭＳ Ｐゴシック" pitchFamily="50" charset="-128"/>
            </a:endParaRPr>
          </a:p>
          <a:p>
            <a:r>
              <a:rPr lang="ja-JP" altLang="en-US" dirty="0" smtClean="0">
                <a:ea typeface="ＭＳ Ｐゴシック" pitchFamily="50" charset="-128"/>
              </a:rPr>
              <a:t>まと</a:t>
            </a:r>
            <a:r>
              <a:rPr lang="ja-JP" altLang="en-US" dirty="0">
                <a:ea typeface="ＭＳ Ｐゴシック" pitchFamily="50" charset="-128"/>
              </a:rPr>
              <a:t>め</a:t>
            </a:r>
            <a:endParaRPr lang="en-US" altLang="ja-JP" dirty="0">
              <a:ea typeface="ＭＳ Ｐゴシック" pitchFamily="50" charset="-128"/>
            </a:endParaRPr>
          </a:p>
          <a:p>
            <a:endParaRPr lang="en-US" altLang="ja-JP" dirty="0">
              <a:ea typeface="ＭＳ Ｐゴシック" pitchFamily="50" charset="-128"/>
            </a:endParaRPr>
          </a:p>
        </p:txBody>
      </p:sp>
      <p:sp>
        <p:nvSpPr>
          <p:cNvPr id="2" name="スライド番号プレースホルダー 1"/>
          <p:cNvSpPr>
            <a:spLocks noGrp="1"/>
          </p:cNvSpPr>
          <p:nvPr>
            <p:ph type="sldNum" sz="quarter" idx="12"/>
          </p:nvPr>
        </p:nvSpPr>
        <p:spPr/>
        <p:txBody>
          <a:bodyPr/>
          <a:lstStyle/>
          <a:p>
            <a:fld id="{88151203-A72C-487C-B594-566CAEA203A0}" type="slidenum">
              <a:rPr lang="ja-JP" altLang="en-US" smtClean="0"/>
              <a:pPr/>
              <a:t>2</a:t>
            </a:fld>
            <a:endParaRPr lang="en-US" altLang="ja-JP"/>
          </a:p>
        </p:txBody>
      </p:sp>
    </p:spTree>
    <p:extLst>
      <p:ext uri="{BB962C8B-B14F-4D97-AF65-F5344CB8AC3E}">
        <p14:creationId xmlns:p14="http://schemas.microsoft.com/office/powerpoint/2010/main" val="353139282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4659AC7-32BE-564F-9739-23DB3B41A14F}"/>
              </a:ext>
            </a:extLst>
          </p:cNvPr>
          <p:cNvSpPr>
            <a:spLocks noGrp="1"/>
          </p:cNvSpPr>
          <p:nvPr>
            <p:ph type="title"/>
          </p:nvPr>
        </p:nvSpPr>
        <p:spPr/>
        <p:txBody>
          <a:bodyPr/>
          <a:lstStyle/>
          <a:p>
            <a:r>
              <a:rPr kumimoji="1" lang="ja-JP" altLang="en-US" dirty="0">
                <a:latin typeface="MS PGothic" panose="020B0600070205080204" pitchFamily="34" charset="-128"/>
                <a:ea typeface="MS PGothic" panose="020B0600070205080204" pitchFamily="34" charset="-128"/>
              </a:rPr>
              <a:t>形式手法の概要</a:t>
            </a:r>
          </a:p>
        </p:txBody>
      </p:sp>
      <p:sp>
        <p:nvSpPr>
          <p:cNvPr id="3" name="コンテンツ プレースホルダー 2">
            <a:extLst>
              <a:ext uri="{FF2B5EF4-FFF2-40B4-BE49-F238E27FC236}">
                <a16:creationId xmlns:a16="http://schemas.microsoft.com/office/drawing/2014/main" id="{D7AEE5BB-C60F-414D-A613-B6370D813076}"/>
              </a:ext>
            </a:extLst>
          </p:cNvPr>
          <p:cNvSpPr>
            <a:spLocks noGrp="1"/>
          </p:cNvSpPr>
          <p:nvPr>
            <p:ph idx="1"/>
          </p:nvPr>
        </p:nvSpPr>
        <p:spPr>
          <a:xfrm>
            <a:off x="495300" y="1600201"/>
            <a:ext cx="8915400" cy="532656"/>
          </a:xfrm>
        </p:spPr>
        <p:txBody>
          <a:bodyPr/>
          <a:lstStyle/>
          <a:p>
            <a:r>
              <a:rPr kumimoji="1" lang="ja-JP" altLang="en-US" dirty="0">
                <a:latin typeface="MS PGothic" panose="020B0600070205080204" pitchFamily="34" charset="-128"/>
                <a:ea typeface="MS PGothic" panose="020B0600070205080204" pitchFamily="34" charset="-128"/>
              </a:rPr>
              <a:t>形式手法とは？</a:t>
            </a:r>
            <a:endParaRPr kumimoji="1" lang="en-US" altLang="ja-JP" dirty="0">
              <a:latin typeface="MS PGothic" panose="020B0600070205080204" pitchFamily="34" charset="-128"/>
              <a:ea typeface="MS PGothic" panose="020B0600070205080204" pitchFamily="34" charset="-128"/>
            </a:endParaRPr>
          </a:p>
          <a:p>
            <a:pPr marL="0" indent="0">
              <a:buNone/>
            </a:pPr>
            <a:endParaRPr kumimoji="1" lang="en-US" altLang="ja-JP" dirty="0"/>
          </a:p>
          <a:p>
            <a:endParaRPr lang="en-US" altLang="ja-JP" dirty="0"/>
          </a:p>
          <a:p>
            <a:endParaRPr kumimoji="1" lang="ja-JP" altLang="en-US" dirty="0"/>
          </a:p>
        </p:txBody>
      </p:sp>
      <p:sp>
        <p:nvSpPr>
          <p:cNvPr id="4" name="テキスト ボックス 3">
            <a:extLst>
              <a:ext uri="{FF2B5EF4-FFF2-40B4-BE49-F238E27FC236}">
                <a16:creationId xmlns:a16="http://schemas.microsoft.com/office/drawing/2014/main" id="{02A18EC0-1ABB-4E41-B505-482A606A35D6}"/>
              </a:ext>
            </a:extLst>
          </p:cNvPr>
          <p:cNvSpPr txBox="1"/>
          <p:nvPr/>
        </p:nvSpPr>
        <p:spPr>
          <a:xfrm>
            <a:off x="1064568" y="2132857"/>
            <a:ext cx="8568952" cy="830997"/>
          </a:xfrm>
          <a:prstGeom prst="rect">
            <a:avLst/>
          </a:prstGeom>
          <a:noFill/>
        </p:spPr>
        <p:txBody>
          <a:bodyPr wrap="square" rtlCol="0">
            <a:spAutoFit/>
          </a:bodyPr>
          <a:lstStyle/>
          <a:p>
            <a:r>
              <a:rPr kumimoji="1" lang="ja-JP" altLang="en-US" sz="2400" dirty="0">
                <a:solidFill>
                  <a:srgbClr val="FF0000"/>
                </a:solidFill>
              </a:rPr>
              <a:t>数理論理学</a:t>
            </a:r>
            <a:r>
              <a:rPr kumimoji="1" lang="ja-JP" altLang="en-US" sz="2400" dirty="0"/>
              <a:t>に基づいて対象や性質の記述を行うことで、</a:t>
            </a:r>
            <a:endParaRPr kumimoji="1" lang="en-US" altLang="ja-JP" sz="2400" dirty="0"/>
          </a:p>
          <a:p>
            <a:r>
              <a:rPr kumimoji="1" lang="ja-JP" altLang="en-US" sz="2400" dirty="0"/>
              <a:t>システムの開発や検証を体系的に行う手法</a:t>
            </a:r>
          </a:p>
        </p:txBody>
      </p:sp>
      <p:sp>
        <p:nvSpPr>
          <p:cNvPr id="6" name="テキスト ボックス 5">
            <a:extLst>
              <a:ext uri="{FF2B5EF4-FFF2-40B4-BE49-F238E27FC236}">
                <a16:creationId xmlns:a16="http://schemas.microsoft.com/office/drawing/2014/main" id="{22D1C87C-7338-4949-B906-576BCBCC83F9}"/>
              </a:ext>
            </a:extLst>
          </p:cNvPr>
          <p:cNvSpPr txBox="1"/>
          <p:nvPr/>
        </p:nvSpPr>
        <p:spPr>
          <a:xfrm>
            <a:off x="704528" y="3056187"/>
            <a:ext cx="9410700" cy="369332"/>
          </a:xfrm>
          <a:prstGeom prst="rect">
            <a:avLst/>
          </a:prstGeom>
          <a:noFill/>
        </p:spPr>
        <p:txBody>
          <a:bodyPr wrap="square" rtlCol="0">
            <a:spAutoFit/>
          </a:bodyPr>
          <a:lstStyle/>
          <a:p>
            <a:pPr>
              <a:buClr>
                <a:schemeClr val="bg2"/>
              </a:buClr>
            </a:pPr>
            <a:r>
              <a:rPr kumimoji="1" lang="en-US" altLang="ja-JP" dirty="0" smtClean="0">
                <a:latin typeface="MS PGothic" panose="020B0600070205080204" pitchFamily="34" charset="-128"/>
                <a:ea typeface="MS PGothic" panose="020B0600070205080204" pitchFamily="34" charset="-128"/>
              </a:rPr>
              <a:t>- </a:t>
            </a:r>
            <a:r>
              <a:rPr kumimoji="1" lang="ja-JP" altLang="en-US" dirty="0" smtClean="0">
                <a:latin typeface="MS PGothic" panose="020B0600070205080204" pitchFamily="34" charset="-128"/>
                <a:ea typeface="MS PGothic" panose="020B0600070205080204" pitchFamily="34" charset="-128"/>
              </a:rPr>
              <a:t>数</a:t>
            </a:r>
            <a:r>
              <a:rPr kumimoji="1" lang="ja-JP" altLang="en-US" dirty="0">
                <a:latin typeface="MS PGothic" panose="020B0600070205080204" pitchFamily="34" charset="-128"/>
                <a:ea typeface="MS PGothic" panose="020B0600070205080204" pitchFamily="34" charset="-128"/>
              </a:rPr>
              <a:t>理論理学</a:t>
            </a:r>
            <a:r>
              <a:rPr kumimoji="1" lang="en-US" altLang="ja-JP" dirty="0">
                <a:latin typeface="MS PGothic" panose="020B0600070205080204" pitchFamily="34" charset="-128"/>
                <a:ea typeface="MS PGothic" panose="020B0600070205080204" pitchFamily="34" charset="-128"/>
              </a:rPr>
              <a:t>: </a:t>
            </a:r>
            <a:r>
              <a:rPr kumimoji="1" lang="ja-JP" altLang="en-US" dirty="0">
                <a:latin typeface="MS PGothic" panose="020B0600070205080204" pitchFamily="34" charset="-128"/>
                <a:ea typeface="MS PGothic" panose="020B0600070205080204" pitchFamily="34" charset="-128"/>
              </a:rPr>
              <a:t>論理を</a:t>
            </a:r>
            <a:r>
              <a:rPr kumimoji="1" lang="ja-JP" altLang="en-US" dirty="0" smtClean="0">
                <a:solidFill>
                  <a:srgbClr val="FF0000"/>
                </a:solidFill>
                <a:latin typeface="MS PGothic" panose="020B0600070205080204" pitchFamily="34" charset="-128"/>
                <a:ea typeface="MS PGothic" panose="020B0600070205080204" pitchFamily="34" charset="-128"/>
              </a:rPr>
              <a:t>記号化</a:t>
            </a:r>
            <a:r>
              <a:rPr kumimoji="1" lang="ja-JP" altLang="en-US" dirty="0" smtClean="0">
                <a:latin typeface="MS PGothic" panose="020B0600070205080204" pitchFamily="34" charset="-128"/>
                <a:ea typeface="MS PGothic" panose="020B0600070205080204" pitchFamily="34" charset="-128"/>
              </a:rPr>
              <a:t>，</a:t>
            </a:r>
            <a:r>
              <a:rPr kumimoji="1" lang="ja-JP" altLang="en-US" dirty="0" smtClean="0">
                <a:solidFill>
                  <a:srgbClr val="FF0000"/>
                </a:solidFill>
                <a:latin typeface="MS PGothic" panose="020B0600070205080204" pitchFamily="34" charset="-128"/>
                <a:ea typeface="MS PGothic" panose="020B0600070205080204" pitchFamily="34" charset="-128"/>
              </a:rPr>
              <a:t>形式化</a:t>
            </a:r>
            <a:r>
              <a:rPr kumimoji="1" lang="ja-JP" altLang="en-US" dirty="0">
                <a:latin typeface="MS PGothic" panose="020B0600070205080204" pitchFamily="34" charset="-128"/>
                <a:ea typeface="MS PGothic" panose="020B0600070205080204" pitchFamily="34" charset="-128"/>
              </a:rPr>
              <a:t>し，数学的手法</a:t>
            </a:r>
            <a:r>
              <a:rPr kumimoji="1" lang="ja-JP" altLang="en-US" dirty="0" smtClean="0">
                <a:latin typeface="MS PGothic" panose="020B0600070205080204" pitchFamily="34" charset="-128"/>
                <a:ea typeface="MS PGothic" panose="020B0600070205080204" pitchFamily="34" charset="-128"/>
              </a:rPr>
              <a:t>に基づいて研究</a:t>
            </a:r>
            <a:r>
              <a:rPr kumimoji="1" lang="ja-JP" altLang="en-US" dirty="0">
                <a:latin typeface="MS PGothic" panose="020B0600070205080204" pitchFamily="34" charset="-128"/>
                <a:ea typeface="MS PGothic" panose="020B0600070205080204" pitchFamily="34" charset="-128"/>
              </a:rPr>
              <a:t>する論理学</a:t>
            </a:r>
          </a:p>
        </p:txBody>
      </p:sp>
      <p:sp>
        <p:nvSpPr>
          <p:cNvPr id="7" name="テキスト ボックス 6"/>
          <p:cNvSpPr txBox="1"/>
          <p:nvPr/>
        </p:nvSpPr>
        <p:spPr>
          <a:xfrm>
            <a:off x="495300" y="3652007"/>
            <a:ext cx="5616624" cy="461665"/>
          </a:xfrm>
          <a:prstGeom prst="rect">
            <a:avLst/>
          </a:prstGeom>
          <a:noFill/>
        </p:spPr>
        <p:txBody>
          <a:bodyPr wrap="square" rtlCol="0">
            <a:spAutoFit/>
          </a:bodyPr>
          <a:lstStyle/>
          <a:p>
            <a:pPr marL="285750" indent="-285750">
              <a:buClr>
                <a:schemeClr val="bg2"/>
              </a:buClr>
              <a:buFont typeface="Wingdings" panose="05000000000000000000" pitchFamily="2" charset="2"/>
              <a:buChar char="p"/>
            </a:pPr>
            <a:r>
              <a:rPr kumimoji="1" lang="zh-TW" altLang="en-US" sz="2400" dirty="0"/>
              <a:t>形式手法適用</a:t>
            </a:r>
            <a:r>
              <a:rPr kumimoji="1" lang="zh-TW" altLang="en-US" sz="2400" dirty="0" smtClean="0"/>
              <a:t>事例</a:t>
            </a:r>
            <a:endParaRPr kumimoji="1" lang="ja-JP" altLang="en-US" sz="2400" dirty="0"/>
          </a:p>
        </p:txBody>
      </p:sp>
      <p:pic>
        <p:nvPicPr>
          <p:cNvPr id="8" name="図 7"/>
          <p:cNvPicPr>
            <a:picLocks noChangeAspect="1"/>
          </p:cNvPicPr>
          <p:nvPr/>
        </p:nvPicPr>
        <p:blipFill rotWithShape="1">
          <a:blip r:embed="rId3"/>
          <a:srcRect l="22241" t="16926" r="23028" b="57760"/>
          <a:stretch/>
        </p:blipFill>
        <p:spPr>
          <a:xfrm>
            <a:off x="5200650" y="4139534"/>
            <a:ext cx="4094450" cy="2051632"/>
          </a:xfrm>
          <a:prstGeom prst="rect">
            <a:avLst/>
          </a:prstGeom>
        </p:spPr>
      </p:pic>
      <p:pic>
        <p:nvPicPr>
          <p:cNvPr id="9" name="図 8"/>
          <p:cNvPicPr>
            <a:picLocks noChangeAspect="1"/>
          </p:cNvPicPr>
          <p:nvPr/>
        </p:nvPicPr>
        <p:blipFill rotWithShape="1">
          <a:blip r:embed="rId4"/>
          <a:srcRect l="21367" t="16719" r="21540" b="49843"/>
          <a:stretch/>
        </p:blipFill>
        <p:spPr>
          <a:xfrm>
            <a:off x="848544" y="4113672"/>
            <a:ext cx="3965278" cy="2515900"/>
          </a:xfrm>
          <a:prstGeom prst="rect">
            <a:avLst/>
          </a:prstGeom>
        </p:spPr>
      </p:pic>
      <p:sp>
        <p:nvSpPr>
          <p:cNvPr id="10" name="テキスト ボックス 9"/>
          <p:cNvSpPr txBox="1"/>
          <p:nvPr/>
        </p:nvSpPr>
        <p:spPr>
          <a:xfrm>
            <a:off x="2255119" y="6381328"/>
            <a:ext cx="1134124" cy="369332"/>
          </a:xfrm>
          <a:prstGeom prst="rect">
            <a:avLst/>
          </a:prstGeom>
          <a:noFill/>
          <a:ln>
            <a:solidFill>
              <a:schemeClr val="tx1"/>
            </a:solidFill>
          </a:ln>
        </p:spPr>
        <p:txBody>
          <a:bodyPr wrap="square" rtlCol="0">
            <a:spAutoFit/>
          </a:bodyPr>
          <a:lstStyle/>
          <a:p>
            <a:pPr algn="ctr"/>
            <a:r>
              <a:rPr kumimoji="1" lang="ja-JP" altLang="en-US" dirty="0"/>
              <a:t>業界別</a:t>
            </a:r>
          </a:p>
        </p:txBody>
      </p:sp>
      <p:sp>
        <p:nvSpPr>
          <p:cNvPr id="11" name="テキスト ボックス 10"/>
          <p:cNvSpPr txBox="1"/>
          <p:nvPr/>
        </p:nvSpPr>
        <p:spPr>
          <a:xfrm>
            <a:off x="6825208" y="6381328"/>
            <a:ext cx="1152128" cy="369332"/>
          </a:xfrm>
          <a:prstGeom prst="rect">
            <a:avLst/>
          </a:prstGeom>
          <a:noFill/>
          <a:ln>
            <a:solidFill>
              <a:schemeClr val="tx1"/>
            </a:solidFill>
          </a:ln>
        </p:spPr>
        <p:txBody>
          <a:bodyPr wrap="square" rtlCol="0">
            <a:spAutoFit/>
          </a:bodyPr>
          <a:lstStyle/>
          <a:p>
            <a:pPr algn="ctr"/>
            <a:r>
              <a:rPr kumimoji="1" lang="ja-JP" altLang="en-US" dirty="0"/>
              <a:t>国</a:t>
            </a:r>
            <a:r>
              <a:rPr kumimoji="1" lang="ja-JP" altLang="en-US" dirty="0" smtClean="0"/>
              <a:t>別</a:t>
            </a:r>
            <a:endParaRPr kumimoji="1" lang="ja-JP" altLang="en-US" dirty="0"/>
          </a:p>
        </p:txBody>
      </p:sp>
      <p:sp>
        <p:nvSpPr>
          <p:cNvPr id="5" name="スライド番号プレースホルダー 4"/>
          <p:cNvSpPr>
            <a:spLocks noGrp="1"/>
          </p:cNvSpPr>
          <p:nvPr>
            <p:ph type="sldNum" sz="quarter" idx="12"/>
          </p:nvPr>
        </p:nvSpPr>
        <p:spPr/>
        <p:txBody>
          <a:bodyPr/>
          <a:lstStyle/>
          <a:p>
            <a:fld id="{88151203-A72C-487C-B594-566CAEA203A0}" type="slidenum">
              <a:rPr lang="ja-JP" altLang="en-US" smtClean="0"/>
              <a:pPr/>
              <a:t>3</a:t>
            </a:fld>
            <a:endParaRPr lang="en-US" altLang="ja-JP"/>
          </a:p>
        </p:txBody>
      </p:sp>
    </p:spTree>
    <p:extLst>
      <p:ext uri="{BB962C8B-B14F-4D97-AF65-F5344CB8AC3E}">
        <p14:creationId xmlns:p14="http://schemas.microsoft.com/office/powerpoint/2010/main" val="411517041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08CFA6-D8E7-EC49-87FF-43BA4242C84A}"/>
              </a:ext>
            </a:extLst>
          </p:cNvPr>
          <p:cNvSpPr>
            <a:spLocks noGrp="1"/>
          </p:cNvSpPr>
          <p:nvPr>
            <p:ph type="title"/>
          </p:nvPr>
        </p:nvSpPr>
        <p:spPr/>
        <p:txBody>
          <a:bodyPr/>
          <a:lstStyle/>
          <a:p>
            <a:r>
              <a:rPr kumimoji="1" lang="ja-JP" altLang="en-US">
                <a:latin typeface="MS PGothic" panose="020B0600070205080204" pitchFamily="34" charset="-128"/>
                <a:ea typeface="MS PGothic" panose="020B0600070205080204" pitchFamily="34" charset="-128"/>
              </a:rPr>
              <a:t>形式手法のねらい</a:t>
            </a:r>
          </a:p>
        </p:txBody>
      </p:sp>
      <p:sp>
        <p:nvSpPr>
          <p:cNvPr id="3" name="コンテンツ プレースホルダー 2">
            <a:extLst>
              <a:ext uri="{FF2B5EF4-FFF2-40B4-BE49-F238E27FC236}">
                <a16:creationId xmlns:a16="http://schemas.microsoft.com/office/drawing/2014/main" id="{08630FDE-5613-5740-9828-22A48C71DDA9}"/>
              </a:ext>
            </a:extLst>
          </p:cNvPr>
          <p:cNvSpPr>
            <a:spLocks noGrp="1"/>
          </p:cNvSpPr>
          <p:nvPr>
            <p:ph idx="1"/>
          </p:nvPr>
        </p:nvSpPr>
        <p:spPr>
          <a:xfrm>
            <a:off x="495300" y="1600209"/>
            <a:ext cx="8915400" cy="1036712"/>
          </a:xfrm>
        </p:spPr>
        <p:txBody>
          <a:bodyPr/>
          <a:lstStyle/>
          <a:p>
            <a:r>
              <a:rPr kumimoji="1" lang="ja-JP" altLang="en-US" dirty="0"/>
              <a:t>定義される対象を厳密に記述し，何らかの論理体系に</a:t>
            </a:r>
            <a:r>
              <a:rPr kumimoji="1" lang="ja-JP" altLang="en-US" dirty="0" smtClean="0"/>
              <a:t>基づいて，それ</a:t>
            </a:r>
            <a:r>
              <a:rPr kumimoji="1" lang="ja-JP" altLang="en-US" dirty="0"/>
              <a:t>の正しさについて議論を行うこと</a:t>
            </a:r>
          </a:p>
        </p:txBody>
      </p:sp>
      <p:sp>
        <p:nvSpPr>
          <p:cNvPr id="4" name="テキスト ボックス 3">
            <a:extLst>
              <a:ext uri="{FF2B5EF4-FFF2-40B4-BE49-F238E27FC236}">
                <a16:creationId xmlns:a16="http://schemas.microsoft.com/office/drawing/2014/main" id="{4098C69A-AB54-394A-B2FE-001C62C83A2B}"/>
              </a:ext>
            </a:extLst>
          </p:cNvPr>
          <p:cNvSpPr txBox="1"/>
          <p:nvPr/>
        </p:nvSpPr>
        <p:spPr>
          <a:xfrm>
            <a:off x="1280592" y="2636921"/>
            <a:ext cx="6264696" cy="369332"/>
          </a:xfrm>
          <a:prstGeom prst="rect">
            <a:avLst/>
          </a:prstGeom>
          <a:noFill/>
        </p:spPr>
        <p:txBody>
          <a:bodyPr wrap="square" rtlCol="0">
            <a:spAutoFit/>
          </a:bodyPr>
          <a:lstStyle/>
          <a:p>
            <a:r>
              <a:rPr kumimoji="1" lang="en-US" altLang="ja-JP" dirty="0"/>
              <a:t>−</a:t>
            </a:r>
            <a:r>
              <a:rPr kumimoji="1" lang="ja-JP" altLang="en-US"/>
              <a:t> </a:t>
            </a:r>
            <a:r>
              <a:rPr kumimoji="1" lang="en-US" altLang="ja-JP" dirty="0"/>
              <a:t>e.g.</a:t>
            </a:r>
            <a:r>
              <a:rPr kumimoji="1" lang="ja-JP" altLang="en-US"/>
              <a:t>ソフトウェアの要求仕様，設計，プログラム</a:t>
            </a:r>
          </a:p>
        </p:txBody>
      </p:sp>
      <p:sp>
        <p:nvSpPr>
          <p:cNvPr id="6" name="コンテンツ プレースホルダー 2">
            <a:extLst>
              <a:ext uri="{FF2B5EF4-FFF2-40B4-BE49-F238E27FC236}">
                <a16:creationId xmlns:a16="http://schemas.microsoft.com/office/drawing/2014/main" id="{568DDF0D-AF80-F240-AA4D-6300C0A0FDE4}"/>
              </a:ext>
            </a:extLst>
          </p:cNvPr>
          <p:cNvSpPr txBox="1">
            <a:spLocks/>
          </p:cNvSpPr>
          <p:nvPr/>
        </p:nvSpPr>
        <p:spPr bwMode="auto">
          <a:xfrm>
            <a:off x="495300" y="3284984"/>
            <a:ext cx="8915400" cy="576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75000"/>
              <a:buFont typeface="Wingdings" pitchFamily="2" charset="2"/>
              <a:buChar char="p"/>
              <a:defRPr kumimoji="1"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75000"/>
              <a:buFont typeface="Wingdings" pitchFamily="2" charset="2"/>
              <a:buChar char="n"/>
              <a:defRPr kumimoji="1" sz="2400">
                <a:solidFill>
                  <a:schemeClr val="tx1"/>
                </a:solidFill>
                <a:latin typeface="+mn-lt"/>
              </a:defRPr>
            </a:lvl2pPr>
            <a:lvl3pPr marL="1143000" indent="-228600" algn="l" rtl="0" eaLnBrk="1" fontAlgn="base" hangingPunct="1">
              <a:spcBef>
                <a:spcPct val="20000"/>
              </a:spcBef>
              <a:spcAft>
                <a:spcPct val="0"/>
              </a:spcAft>
              <a:buClr>
                <a:schemeClr val="accent1"/>
              </a:buClr>
              <a:buSzPct val="65000"/>
              <a:buFont typeface="Wingdings" pitchFamily="2" charset="2"/>
              <a:buChar char="p"/>
              <a:defRPr kumimoji="1" sz="2000">
                <a:solidFill>
                  <a:schemeClr val="tx1"/>
                </a:solidFill>
                <a:latin typeface="+mn-lt"/>
              </a:defRPr>
            </a:lvl3pPr>
            <a:lvl4pPr marL="1600200" indent="-228600" algn="l" rtl="0" eaLnBrk="1" fontAlgn="base" hangingPunct="1">
              <a:spcBef>
                <a:spcPct val="20000"/>
              </a:spcBef>
              <a:spcAft>
                <a:spcPct val="0"/>
              </a:spcAft>
              <a:buClr>
                <a:schemeClr val="bg2"/>
              </a:buClr>
              <a:buFont typeface="Wingdings" pitchFamily="2" charset="2"/>
              <a:buChar char="§"/>
              <a:defRPr kumimoji="1">
                <a:solidFill>
                  <a:schemeClr val="tx1"/>
                </a:solidFill>
                <a:latin typeface="+mn-lt"/>
              </a:defRPr>
            </a:lvl4pPr>
            <a:lvl5pPr marL="20574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5pPr>
            <a:lvl6pPr marL="25146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6pPr>
            <a:lvl7pPr marL="29718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7pPr>
            <a:lvl8pPr marL="34290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8pPr>
            <a:lvl9pPr marL="38862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9pPr>
          </a:lstStyle>
          <a:p>
            <a:r>
              <a:rPr lang="ja-JP" altLang="en-US" kern="0"/>
              <a:t>形式手法を用いることのメリット</a:t>
            </a:r>
            <a:r>
              <a:rPr lang="en-US" altLang="ja-JP" kern="0" dirty="0"/>
              <a:t>(1)</a:t>
            </a:r>
            <a:endParaRPr lang="ja-JP" altLang="en-US" kern="0"/>
          </a:p>
        </p:txBody>
      </p:sp>
      <p:sp>
        <p:nvSpPr>
          <p:cNvPr id="7" name="テキスト ボックス 6">
            <a:extLst>
              <a:ext uri="{FF2B5EF4-FFF2-40B4-BE49-F238E27FC236}">
                <a16:creationId xmlns:a16="http://schemas.microsoft.com/office/drawing/2014/main" id="{8DDFF20A-A207-6742-9719-D1D04C0F145D}"/>
              </a:ext>
            </a:extLst>
          </p:cNvPr>
          <p:cNvSpPr txBox="1"/>
          <p:nvPr/>
        </p:nvSpPr>
        <p:spPr>
          <a:xfrm>
            <a:off x="920552" y="3861048"/>
            <a:ext cx="7204960" cy="2677656"/>
          </a:xfrm>
          <a:prstGeom prst="rect">
            <a:avLst/>
          </a:prstGeom>
          <a:noFill/>
        </p:spPr>
        <p:txBody>
          <a:bodyPr wrap="square" rtlCol="0">
            <a:spAutoFit/>
          </a:bodyPr>
          <a:lstStyle/>
          <a:p>
            <a:r>
              <a:rPr kumimoji="1" lang="ja-JP" altLang="en-US" sz="2400" dirty="0"/>
              <a:t>・対象を厳密に記述できる</a:t>
            </a:r>
            <a:endParaRPr kumimoji="1" lang="en-US" altLang="ja-JP" sz="2400" dirty="0"/>
          </a:p>
          <a:p>
            <a:endParaRPr kumimoji="1" lang="en-US" altLang="ja-JP" sz="2400" dirty="0"/>
          </a:p>
          <a:p>
            <a:r>
              <a:rPr kumimoji="1" lang="ja-JP" altLang="en-US" sz="2400" dirty="0"/>
              <a:t>・正しさを厳密に議論できる</a:t>
            </a:r>
            <a:endParaRPr kumimoji="1" lang="en-US" altLang="ja-JP" sz="2400" dirty="0"/>
          </a:p>
          <a:p>
            <a:endParaRPr kumimoji="1" lang="en-US" altLang="ja-JP" sz="2400" dirty="0"/>
          </a:p>
          <a:p>
            <a:r>
              <a:rPr kumimoji="1" lang="ja-JP" altLang="en-US" sz="2400" dirty="0"/>
              <a:t>・不具合を発見できる</a:t>
            </a:r>
            <a:endParaRPr kumimoji="1" lang="en-US" altLang="ja-JP" sz="2400" dirty="0"/>
          </a:p>
          <a:p>
            <a:endParaRPr kumimoji="1" lang="en-US" altLang="ja-JP" sz="2400" dirty="0"/>
          </a:p>
          <a:p>
            <a:r>
              <a:rPr kumimoji="1" lang="ja-JP" altLang="en-US" sz="2400" dirty="0"/>
              <a:t>・不具合がないことを確認できる</a:t>
            </a:r>
          </a:p>
        </p:txBody>
      </p:sp>
      <p:pic>
        <p:nvPicPr>
          <p:cNvPr id="5" name="図 4"/>
          <p:cNvPicPr>
            <a:picLocks noChangeAspect="1"/>
          </p:cNvPicPr>
          <p:nvPr/>
        </p:nvPicPr>
        <p:blipFill rotWithShape="1">
          <a:blip r:embed="rId3"/>
          <a:srcRect l="23625" t="12358" r="26763" b="54931"/>
          <a:stretch/>
        </p:blipFill>
        <p:spPr>
          <a:xfrm>
            <a:off x="5385048" y="3811330"/>
            <a:ext cx="3946038" cy="2818599"/>
          </a:xfrm>
          <a:prstGeom prst="rect">
            <a:avLst/>
          </a:prstGeom>
          <a:ln>
            <a:solidFill>
              <a:schemeClr val="tx1"/>
            </a:solidFill>
          </a:ln>
        </p:spPr>
      </p:pic>
      <p:sp>
        <p:nvSpPr>
          <p:cNvPr id="8" name="スライド番号プレースホルダー 7"/>
          <p:cNvSpPr>
            <a:spLocks noGrp="1"/>
          </p:cNvSpPr>
          <p:nvPr>
            <p:ph type="sldNum" sz="quarter" idx="12"/>
          </p:nvPr>
        </p:nvSpPr>
        <p:spPr/>
        <p:txBody>
          <a:bodyPr/>
          <a:lstStyle/>
          <a:p>
            <a:fld id="{88151203-A72C-487C-B594-566CAEA203A0}" type="slidenum">
              <a:rPr lang="ja-JP" altLang="en-US" smtClean="0"/>
              <a:pPr/>
              <a:t>4</a:t>
            </a:fld>
            <a:endParaRPr lang="en-US" altLang="ja-JP"/>
          </a:p>
        </p:txBody>
      </p:sp>
    </p:spTree>
    <p:extLst>
      <p:ext uri="{BB962C8B-B14F-4D97-AF65-F5344CB8AC3E}">
        <p14:creationId xmlns:p14="http://schemas.microsoft.com/office/powerpoint/2010/main" val="19173028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41F583-86B6-0D41-8804-397A9461280A}"/>
              </a:ext>
            </a:extLst>
          </p:cNvPr>
          <p:cNvSpPr>
            <a:spLocks noGrp="1"/>
          </p:cNvSpPr>
          <p:nvPr>
            <p:ph type="title"/>
          </p:nvPr>
        </p:nvSpPr>
        <p:spPr/>
        <p:txBody>
          <a:bodyPr/>
          <a:lstStyle/>
          <a:p>
            <a:r>
              <a:rPr kumimoji="1" lang="ja-JP" altLang="en-US">
                <a:latin typeface="MS PGothic" panose="020B0600070205080204" pitchFamily="34" charset="-128"/>
                <a:ea typeface="MS PGothic" panose="020B0600070205080204" pitchFamily="34" charset="-128"/>
              </a:rPr>
              <a:t>論理体系の例</a:t>
            </a:r>
            <a:r>
              <a:rPr kumimoji="1" lang="en-US" altLang="ja-JP" dirty="0">
                <a:latin typeface="MS PGothic" panose="020B0600070205080204" pitchFamily="34" charset="-128"/>
                <a:ea typeface="MS PGothic" panose="020B0600070205080204" pitchFamily="34" charset="-128"/>
              </a:rPr>
              <a:t>(1)</a:t>
            </a:r>
            <a:endParaRPr kumimoji="1" lang="ja-JP" altLang="en-US">
              <a:latin typeface="MS PGothic" panose="020B0600070205080204" pitchFamily="34" charset="-128"/>
              <a:ea typeface="MS PGothic" panose="020B0600070205080204" pitchFamily="34" charset="-128"/>
            </a:endParaRPr>
          </a:p>
        </p:txBody>
      </p:sp>
      <p:sp>
        <p:nvSpPr>
          <p:cNvPr id="3" name="コンテンツ プレースホルダー 2">
            <a:extLst>
              <a:ext uri="{FF2B5EF4-FFF2-40B4-BE49-F238E27FC236}">
                <a16:creationId xmlns:a16="http://schemas.microsoft.com/office/drawing/2014/main" id="{AD044A9F-FA1A-1041-A87E-59360566C6B8}"/>
              </a:ext>
            </a:extLst>
          </p:cNvPr>
          <p:cNvSpPr>
            <a:spLocks noGrp="1"/>
          </p:cNvSpPr>
          <p:nvPr>
            <p:ph idx="1"/>
          </p:nvPr>
        </p:nvSpPr>
        <p:spPr>
          <a:xfrm>
            <a:off x="495300" y="1473844"/>
            <a:ext cx="8915400" cy="892696"/>
          </a:xfrm>
        </p:spPr>
        <p:txBody>
          <a:bodyPr/>
          <a:lstStyle/>
          <a:p>
            <a:r>
              <a:rPr kumimoji="1" lang="ja-JP" altLang="en-US" dirty="0"/>
              <a:t>命題論理</a:t>
            </a:r>
            <a:endParaRPr kumimoji="1" lang="en-US" altLang="ja-JP" dirty="0"/>
          </a:p>
          <a:p>
            <a:pPr marL="0" indent="0">
              <a:buNone/>
            </a:pPr>
            <a:r>
              <a:rPr lang="ja-JP" altLang="en-US" sz="2000" dirty="0"/>
              <a:t>　 </a:t>
            </a:r>
            <a:r>
              <a:rPr lang="en-US" altLang="ja-JP" sz="2000" dirty="0" smtClean="0"/>
              <a:t>−</a:t>
            </a:r>
            <a:r>
              <a:rPr lang="ja-JP" altLang="en-US" sz="2000" dirty="0" smtClean="0"/>
              <a:t> 真か偽かどちらかであるような言明</a:t>
            </a:r>
            <a:r>
              <a:rPr lang="en-US" altLang="ja-JP" sz="2000" dirty="0" smtClean="0"/>
              <a:t>(</a:t>
            </a:r>
            <a:r>
              <a:rPr lang="ja-JP" altLang="en-US" sz="2000" dirty="0" smtClean="0"/>
              <a:t>命題</a:t>
            </a:r>
            <a:r>
              <a:rPr lang="en-US" altLang="ja-JP" sz="2000" dirty="0" smtClean="0"/>
              <a:t>)</a:t>
            </a:r>
            <a:r>
              <a:rPr lang="ja-JP" altLang="en-US" sz="2000" dirty="0" smtClean="0"/>
              <a:t>に</a:t>
            </a:r>
            <a:r>
              <a:rPr lang="ja-JP" altLang="en-US" sz="2000" dirty="0"/>
              <a:t>対する正しい推論形式</a:t>
            </a:r>
            <a:endParaRPr kumimoji="1" lang="ja-JP" altLang="en-US" sz="2000" dirty="0"/>
          </a:p>
        </p:txBody>
      </p:sp>
      <p:pic>
        <p:nvPicPr>
          <p:cNvPr id="5" name="図 4"/>
          <p:cNvPicPr>
            <a:picLocks noChangeAspect="1"/>
          </p:cNvPicPr>
          <p:nvPr/>
        </p:nvPicPr>
        <p:blipFill rotWithShape="1">
          <a:blip r:embed="rId3"/>
          <a:srcRect b="46127"/>
          <a:stretch/>
        </p:blipFill>
        <p:spPr>
          <a:xfrm>
            <a:off x="981846" y="2536433"/>
            <a:ext cx="3097835" cy="2082421"/>
          </a:xfrm>
          <a:prstGeom prst="rect">
            <a:avLst/>
          </a:prstGeom>
        </p:spPr>
      </p:pic>
      <p:pic>
        <p:nvPicPr>
          <p:cNvPr id="6" name="図 5"/>
          <p:cNvPicPr>
            <a:picLocks noChangeAspect="1"/>
          </p:cNvPicPr>
          <p:nvPr/>
        </p:nvPicPr>
        <p:blipFill>
          <a:blip r:embed="rId4"/>
          <a:stretch>
            <a:fillRect/>
          </a:stretch>
        </p:blipFill>
        <p:spPr>
          <a:xfrm>
            <a:off x="4088904" y="2664306"/>
            <a:ext cx="3068039" cy="1717287"/>
          </a:xfrm>
          <a:prstGeom prst="rect">
            <a:avLst/>
          </a:prstGeom>
        </p:spPr>
      </p:pic>
      <p:sp>
        <p:nvSpPr>
          <p:cNvPr id="8" name="テキスト ボックス 7"/>
          <p:cNvSpPr txBox="1"/>
          <p:nvPr/>
        </p:nvSpPr>
        <p:spPr>
          <a:xfrm>
            <a:off x="808980" y="4652207"/>
            <a:ext cx="8568952" cy="369332"/>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真理表を構成的に適用することで，任意の論理式の真偽を決定できる</a:t>
            </a:r>
            <a:endParaRPr kumimoji="1" lang="ja-JP" altLang="en-US" dirty="0"/>
          </a:p>
        </p:txBody>
      </p:sp>
      <p:sp>
        <p:nvSpPr>
          <p:cNvPr id="12" name="テキスト ボックス 11"/>
          <p:cNvSpPr txBox="1"/>
          <p:nvPr/>
        </p:nvSpPr>
        <p:spPr>
          <a:xfrm>
            <a:off x="700968" y="5805264"/>
            <a:ext cx="8784976" cy="461665"/>
          </a:xfrm>
          <a:prstGeom prst="rect">
            <a:avLst/>
          </a:prstGeom>
          <a:noFill/>
          <a:ln w="19050">
            <a:solidFill>
              <a:srgbClr val="FF0000"/>
            </a:solidFill>
          </a:ln>
        </p:spPr>
        <p:txBody>
          <a:bodyPr wrap="square" rtlCol="0">
            <a:spAutoFit/>
          </a:bodyPr>
          <a:lstStyle/>
          <a:p>
            <a:r>
              <a:rPr kumimoji="1" lang="ja-JP" altLang="en-US" sz="2400" dirty="0" smtClean="0"/>
              <a:t>何らかの対象の正しさをではなく，論理式の正しさを議論するもの</a:t>
            </a:r>
            <a:endParaRPr kumimoji="1" lang="ja-JP" altLang="en-US" sz="2400" dirty="0"/>
          </a:p>
        </p:txBody>
      </p:sp>
      <p:sp>
        <p:nvSpPr>
          <p:cNvPr id="13" name="テキスト ボックス 12"/>
          <p:cNvSpPr txBox="1"/>
          <p:nvPr/>
        </p:nvSpPr>
        <p:spPr>
          <a:xfrm>
            <a:off x="1374451" y="5021539"/>
            <a:ext cx="4248472" cy="369332"/>
          </a:xfrm>
          <a:prstGeom prst="rect">
            <a:avLst/>
          </a:prstGeom>
          <a:noFill/>
          <a:ln>
            <a:solidFill>
              <a:schemeClr val="bg1"/>
            </a:solidFill>
          </a:ln>
        </p:spPr>
        <p:txBody>
          <a:bodyPr wrap="square" rtlCol="0">
            <a:spAutoFit/>
          </a:bodyPr>
          <a:lstStyle/>
          <a:p>
            <a:r>
              <a:rPr kumimoji="1" lang="en-US" altLang="ja-JP" dirty="0" smtClean="0"/>
              <a:t>e.g.  (A</a:t>
            </a:r>
            <a:r>
              <a:rPr kumimoji="1" lang="ja-JP" altLang="en-US" dirty="0" smtClean="0"/>
              <a:t>∨</a:t>
            </a:r>
            <a:r>
              <a:rPr kumimoji="1" lang="en-US" altLang="ja-JP" dirty="0" smtClean="0"/>
              <a:t>B)</a:t>
            </a:r>
            <a:r>
              <a:rPr kumimoji="1" lang="ja-JP" altLang="en-US" dirty="0" smtClean="0"/>
              <a:t>∧</a:t>
            </a:r>
            <a:r>
              <a:rPr kumimoji="1" lang="en-US" altLang="ja-JP" dirty="0" smtClean="0"/>
              <a:t>C</a:t>
            </a:r>
            <a:r>
              <a:rPr kumimoji="1" lang="ja-JP" altLang="en-US" dirty="0" smtClean="0"/>
              <a:t>　　　</a:t>
            </a:r>
            <a:r>
              <a:rPr kumimoji="1" lang="en-US" altLang="ja-JP" dirty="0" smtClean="0"/>
              <a:t>[A : T </a:t>
            </a:r>
            <a:r>
              <a:rPr kumimoji="1" lang="ja-JP" altLang="en-US" dirty="0" err="1" smtClean="0"/>
              <a:t>，</a:t>
            </a:r>
            <a:r>
              <a:rPr kumimoji="1" lang="en-US" altLang="ja-JP" dirty="0" smtClean="0"/>
              <a:t>B : F </a:t>
            </a:r>
            <a:r>
              <a:rPr kumimoji="1" lang="ja-JP" altLang="en-US" dirty="0" err="1" smtClean="0"/>
              <a:t>，</a:t>
            </a:r>
            <a:r>
              <a:rPr kumimoji="1" lang="en-US" altLang="ja-JP" dirty="0" smtClean="0"/>
              <a:t>C : T]</a:t>
            </a:r>
            <a:endParaRPr kumimoji="1" lang="ja-JP" altLang="en-US" dirty="0"/>
          </a:p>
        </p:txBody>
      </p:sp>
      <p:sp>
        <p:nvSpPr>
          <p:cNvPr id="4" name="スライド番号プレースホルダー 3"/>
          <p:cNvSpPr>
            <a:spLocks noGrp="1"/>
          </p:cNvSpPr>
          <p:nvPr>
            <p:ph type="sldNum" sz="quarter" idx="12"/>
          </p:nvPr>
        </p:nvSpPr>
        <p:spPr/>
        <p:txBody>
          <a:bodyPr/>
          <a:lstStyle/>
          <a:p>
            <a:fld id="{88151203-A72C-487C-B594-566CAEA203A0}" type="slidenum">
              <a:rPr lang="ja-JP" altLang="en-US" smtClean="0"/>
              <a:pPr/>
              <a:t>5</a:t>
            </a:fld>
            <a:endParaRPr lang="en-US" altLang="ja-JP"/>
          </a:p>
        </p:txBody>
      </p:sp>
    </p:spTree>
    <p:extLst>
      <p:ext uri="{BB962C8B-B14F-4D97-AF65-F5344CB8AC3E}">
        <p14:creationId xmlns:p14="http://schemas.microsoft.com/office/powerpoint/2010/main" val="290157108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10F4ED-F2C9-C643-8DE2-FA3DC96AE5AA}"/>
              </a:ext>
            </a:extLst>
          </p:cNvPr>
          <p:cNvSpPr>
            <a:spLocks noGrp="1"/>
          </p:cNvSpPr>
          <p:nvPr>
            <p:ph type="title"/>
          </p:nvPr>
        </p:nvSpPr>
        <p:spPr/>
        <p:txBody>
          <a:bodyPr/>
          <a:lstStyle/>
          <a:p>
            <a:r>
              <a:rPr lang="ja-JP" altLang="en-US">
                <a:latin typeface="MS PGothic" panose="020B0600070205080204" pitchFamily="34" charset="-128"/>
                <a:ea typeface="MS PGothic" panose="020B0600070205080204" pitchFamily="34" charset="-128"/>
              </a:rPr>
              <a:t>論理体系の例</a:t>
            </a:r>
            <a:r>
              <a:rPr lang="en-US" altLang="ja-JP" dirty="0">
                <a:latin typeface="MS PGothic" panose="020B0600070205080204" pitchFamily="34" charset="-128"/>
                <a:ea typeface="MS PGothic" panose="020B0600070205080204" pitchFamily="34" charset="-128"/>
              </a:rPr>
              <a:t>(2)</a:t>
            </a:r>
            <a:endParaRPr kumimoji="1" lang="ja-JP" altLang="en-US">
              <a:latin typeface="MS PGothic" panose="020B0600070205080204" pitchFamily="34" charset="-128"/>
              <a:ea typeface="MS PGothic" panose="020B0600070205080204" pitchFamily="34" charset="-128"/>
            </a:endParaRPr>
          </a:p>
        </p:txBody>
      </p:sp>
      <p:sp>
        <p:nvSpPr>
          <p:cNvPr id="4" name="コンテンツ プレースホルダー 2">
            <a:extLst>
              <a:ext uri="{FF2B5EF4-FFF2-40B4-BE49-F238E27FC236}">
                <a16:creationId xmlns:a16="http://schemas.microsoft.com/office/drawing/2014/main" id="{AD044A9F-FA1A-1041-A87E-59360566C6B8}"/>
              </a:ext>
            </a:extLst>
          </p:cNvPr>
          <p:cNvSpPr txBox="1">
            <a:spLocks/>
          </p:cNvSpPr>
          <p:nvPr/>
        </p:nvSpPr>
        <p:spPr bwMode="auto">
          <a:xfrm>
            <a:off x="416496" y="1556792"/>
            <a:ext cx="8915400" cy="838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75000"/>
              <a:buFont typeface="Wingdings" pitchFamily="2" charset="2"/>
              <a:buChar char="p"/>
              <a:defRPr kumimoji="1"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75000"/>
              <a:buFont typeface="Wingdings" pitchFamily="2" charset="2"/>
              <a:buChar char="n"/>
              <a:defRPr kumimoji="1" sz="2400">
                <a:solidFill>
                  <a:schemeClr val="tx1"/>
                </a:solidFill>
                <a:latin typeface="+mn-lt"/>
              </a:defRPr>
            </a:lvl2pPr>
            <a:lvl3pPr marL="1143000" indent="-228600" algn="l" rtl="0" eaLnBrk="1" fontAlgn="base" hangingPunct="1">
              <a:spcBef>
                <a:spcPct val="20000"/>
              </a:spcBef>
              <a:spcAft>
                <a:spcPct val="0"/>
              </a:spcAft>
              <a:buClr>
                <a:schemeClr val="accent1"/>
              </a:buClr>
              <a:buSzPct val="65000"/>
              <a:buFont typeface="Wingdings" pitchFamily="2" charset="2"/>
              <a:buChar char="p"/>
              <a:defRPr kumimoji="1" sz="2000">
                <a:solidFill>
                  <a:schemeClr val="tx1"/>
                </a:solidFill>
                <a:latin typeface="+mn-lt"/>
              </a:defRPr>
            </a:lvl3pPr>
            <a:lvl4pPr marL="1600200" indent="-228600" algn="l" rtl="0" eaLnBrk="1" fontAlgn="base" hangingPunct="1">
              <a:spcBef>
                <a:spcPct val="20000"/>
              </a:spcBef>
              <a:spcAft>
                <a:spcPct val="0"/>
              </a:spcAft>
              <a:buClr>
                <a:schemeClr val="bg2"/>
              </a:buClr>
              <a:buFont typeface="Wingdings" pitchFamily="2" charset="2"/>
              <a:buChar char="§"/>
              <a:defRPr kumimoji="1">
                <a:solidFill>
                  <a:schemeClr val="tx1"/>
                </a:solidFill>
                <a:latin typeface="+mn-lt"/>
              </a:defRPr>
            </a:lvl4pPr>
            <a:lvl5pPr marL="20574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5pPr>
            <a:lvl6pPr marL="25146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6pPr>
            <a:lvl7pPr marL="29718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7pPr>
            <a:lvl8pPr marL="34290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8pPr>
            <a:lvl9pPr marL="38862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9pPr>
          </a:lstStyle>
          <a:p>
            <a:r>
              <a:rPr lang="ja-JP" altLang="en-US" kern="0" dirty="0" smtClean="0"/>
              <a:t>述語論理</a:t>
            </a:r>
            <a:endParaRPr lang="en-US" altLang="ja-JP" kern="0" dirty="0" smtClean="0"/>
          </a:p>
          <a:p>
            <a:pPr marL="0" indent="0">
              <a:buFont typeface="Wingdings" pitchFamily="2" charset="2"/>
              <a:buNone/>
            </a:pPr>
            <a:r>
              <a:rPr lang="ja-JP" altLang="en-US" sz="1800" kern="0" dirty="0" smtClean="0"/>
              <a:t>　　　</a:t>
            </a:r>
            <a:endParaRPr lang="ja-JP" altLang="en-US" sz="1800" kern="0" dirty="0"/>
          </a:p>
        </p:txBody>
      </p:sp>
      <p:sp>
        <p:nvSpPr>
          <p:cNvPr id="5" name="正方形/長方形 4"/>
          <p:cNvSpPr/>
          <p:nvPr/>
        </p:nvSpPr>
        <p:spPr>
          <a:xfrm>
            <a:off x="1856656" y="2594471"/>
            <a:ext cx="2353529" cy="369332"/>
          </a:xfrm>
          <a:prstGeom prst="rect">
            <a:avLst/>
          </a:prstGeom>
        </p:spPr>
        <p:txBody>
          <a:bodyPr wrap="none">
            <a:spAutoFit/>
          </a:bodyPr>
          <a:lstStyle/>
          <a:p>
            <a:r>
              <a:rPr kumimoji="1" lang="en-US" altLang="ja-JP" dirty="0"/>
              <a:t>e.g. </a:t>
            </a:r>
            <a:r>
              <a:rPr kumimoji="1" lang="ja-JP" altLang="en-US" dirty="0"/>
              <a:t>「</a:t>
            </a:r>
            <a:r>
              <a:rPr kumimoji="1" lang="en-US" altLang="ja-JP" dirty="0"/>
              <a:t>x</a:t>
            </a:r>
            <a:r>
              <a:rPr kumimoji="1" lang="ja-JP" altLang="en-US" dirty="0"/>
              <a:t>は</a:t>
            </a:r>
            <a:r>
              <a:rPr kumimoji="1" lang="en-US" altLang="ja-JP" dirty="0"/>
              <a:t>0</a:t>
            </a:r>
            <a:r>
              <a:rPr kumimoji="1" lang="ja-JP" altLang="en-US" dirty="0"/>
              <a:t>より大きい」</a:t>
            </a:r>
          </a:p>
        </p:txBody>
      </p:sp>
      <p:pic>
        <p:nvPicPr>
          <p:cNvPr id="6" name="図 5"/>
          <p:cNvPicPr>
            <a:picLocks noChangeAspect="1"/>
          </p:cNvPicPr>
          <p:nvPr/>
        </p:nvPicPr>
        <p:blipFill>
          <a:blip r:embed="rId3"/>
          <a:stretch>
            <a:fillRect/>
          </a:stretch>
        </p:blipFill>
        <p:spPr>
          <a:xfrm>
            <a:off x="1640632" y="3717032"/>
            <a:ext cx="4615308" cy="1430097"/>
          </a:xfrm>
          <a:prstGeom prst="rect">
            <a:avLst/>
          </a:prstGeom>
        </p:spPr>
      </p:pic>
      <p:sp>
        <p:nvSpPr>
          <p:cNvPr id="9" name="正方形/長方形 8"/>
          <p:cNvSpPr/>
          <p:nvPr/>
        </p:nvSpPr>
        <p:spPr>
          <a:xfrm>
            <a:off x="848544" y="2063335"/>
            <a:ext cx="6463629" cy="369332"/>
          </a:xfrm>
          <a:prstGeom prst="rect">
            <a:avLst/>
          </a:prstGeom>
        </p:spPr>
        <p:txBody>
          <a:bodyPr wrap="none">
            <a:spAutoFit/>
          </a:bodyPr>
          <a:lstStyle/>
          <a:p>
            <a:pPr marL="285750" indent="-285750">
              <a:buFont typeface="Wingdings" panose="05000000000000000000" pitchFamily="2" charset="2"/>
              <a:buChar char="l"/>
            </a:pPr>
            <a:r>
              <a:rPr lang="ja-JP" altLang="en-US" kern="0" dirty="0" smtClean="0"/>
              <a:t>個体</a:t>
            </a:r>
            <a:r>
              <a:rPr lang="ja-JP" altLang="en-US" kern="0" dirty="0"/>
              <a:t>の性質や関係を表す</a:t>
            </a:r>
            <a:r>
              <a:rPr lang="ja-JP" altLang="en-US" kern="0" dirty="0" smtClean="0"/>
              <a:t>表現</a:t>
            </a:r>
            <a:r>
              <a:rPr lang="en-US" altLang="ja-JP" kern="0" dirty="0" smtClean="0"/>
              <a:t>(</a:t>
            </a:r>
            <a:r>
              <a:rPr lang="ja-JP" altLang="en-US" kern="0" dirty="0" smtClean="0"/>
              <a:t>述語</a:t>
            </a:r>
            <a:r>
              <a:rPr lang="en-US" altLang="ja-JP" kern="0" dirty="0" smtClean="0"/>
              <a:t>)</a:t>
            </a:r>
            <a:r>
              <a:rPr lang="ja-JP" altLang="en-US" kern="0" dirty="0" smtClean="0"/>
              <a:t>に</a:t>
            </a:r>
            <a:r>
              <a:rPr lang="ja-JP" altLang="en-US" kern="0" dirty="0"/>
              <a:t>対する正しい推論形式</a:t>
            </a:r>
            <a:endParaRPr lang="ja-JP" altLang="en-US" dirty="0"/>
          </a:p>
        </p:txBody>
      </p:sp>
      <p:sp>
        <p:nvSpPr>
          <p:cNvPr id="10" name="テキスト ボックス 9"/>
          <p:cNvSpPr txBox="1"/>
          <p:nvPr/>
        </p:nvSpPr>
        <p:spPr>
          <a:xfrm>
            <a:off x="748657" y="5589240"/>
            <a:ext cx="8568952" cy="830997"/>
          </a:xfrm>
          <a:prstGeom prst="rect">
            <a:avLst/>
          </a:prstGeom>
          <a:noFill/>
          <a:ln w="19050">
            <a:solidFill>
              <a:srgbClr val="FF0000"/>
            </a:solidFill>
          </a:ln>
        </p:spPr>
        <p:txBody>
          <a:bodyPr wrap="square" rtlCol="0">
            <a:spAutoFit/>
          </a:bodyPr>
          <a:lstStyle/>
          <a:p>
            <a:r>
              <a:rPr kumimoji="1" lang="ja-JP" altLang="en-US" sz="2400" dirty="0" smtClean="0"/>
              <a:t>論理式だけでは真偽が決まらず，論理式と対象との対応づけが決まって初めて真偽が議論できる</a:t>
            </a:r>
            <a:endParaRPr kumimoji="1" lang="en-US" altLang="ja-JP" sz="2400" dirty="0" smtClean="0"/>
          </a:p>
        </p:txBody>
      </p:sp>
      <p:sp>
        <p:nvSpPr>
          <p:cNvPr id="11" name="テキスト ボックス 10"/>
          <p:cNvSpPr txBox="1"/>
          <p:nvPr/>
        </p:nvSpPr>
        <p:spPr>
          <a:xfrm>
            <a:off x="848544" y="3202980"/>
            <a:ext cx="5112568" cy="369332"/>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対象の選び方で真偽が変わることがある</a:t>
            </a:r>
            <a:endParaRPr kumimoji="1" lang="ja-JP" altLang="en-US" dirty="0"/>
          </a:p>
        </p:txBody>
      </p:sp>
      <mc:AlternateContent xmlns:mc="http://schemas.openxmlformats.org/markup-compatibility/2006" xmlns:a14="http://schemas.microsoft.com/office/drawing/2010/main">
        <mc:Choice Requires="a14">
          <p:sp>
            <p:nvSpPr>
              <p:cNvPr id="12" name="テキスト ボックス 11"/>
              <p:cNvSpPr txBox="1"/>
              <p:nvPr/>
            </p:nvSpPr>
            <p:spPr>
              <a:xfrm>
                <a:off x="6412073" y="4300594"/>
                <a:ext cx="1800200" cy="369332"/>
              </a:xfrm>
              <a:prstGeom prst="rect">
                <a:avLst/>
              </a:prstGeom>
              <a:noFill/>
            </p:spPr>
            <p:txBody>
              <a:bodyPr wrap="square" rtlCol="0">
                <a:spAutoFit/>
              </a:bodyPr>
              <a:lstStyle/>
              <a:p>
                <a:r>
                  <a:rPr kumimoji="1" lang="en-US" altLang="ja-JP" dirty="0" smtClean="0"/>
                  <a:t>e.g. </a:t>
                </a:r>
                <a14:m>
                  <m:oMath xmlns:m="http://schemas.openxmlformats.org/officeDocument/2006/math">
                    <m:r>
                      <a:rPr kumimoji="1" lang="en-US" altLang="ja-JP" b="0" i="0" smtClean="0">
                        <a:latin typeface="Cambria Math" panose="02040503050406030204" pitchFamily="18" charset="0"/>
                        <a:ea typeface="Cambria Math" panose="02040503050406030204" pitchFamily="18" charset="0"/>
                      </a:rPr>
                      <m:t> </m:t>
                    </m:r>
                    <m:r>
                      <a:rPr kumimoji="1" lang="en-US" altLang="ja-JP"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𝑥</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𝑥</m:t>
                    </m:r>
                    <m:r>
                      <a:rPr kumimoji="1" lang="en-US" altLang="ja-JP" b="0" i="1" smtClean="0">
                        <a:latin typeface="Cambria Math" panose="02040503050406030204" pitchFamily="18" charset="0"/>
                        <a:ea typeface="Cambria Math" panose="02040503050406030204" pitchFamily="18" charset="0"/>
                      </a:rPr>
                      <m:t>≥0)</m:t>
                    </m:r>
                  </m:oMath>
                </a14:m>
                <a:endParaRPr kumimoji="1" lang="ja-JP" altLang="en-US" dirty="0"/>
              </a:p>
            </p:txBody>
          </p:sp>
        </mc:Choice>
        <mc:Fallback xmlns="">
          <p:sp>
            <p:nvSpPr>
              <p:cNvPr id="12" name="テキスト ボックス 11"/>
              <p:cNvSpPr txBox="1">
                <a:spLocks noRot="1" noChangeAspect="1" noMove="1" noResize="1" noEditPoints="1" noAdjustHandles="1" noChangeArrowheads="1" noChangeShapeType="1" noTextEdit="1"/>
              </p:cNvSpPr>
              <p:nvPr/>
            </p:nvSpPr>
            <p:spPr>
              <a:xfrm>
                <a:off x="6412073" y="4300594"/>
                <a:ext cx="1800200" cy="369332"/>
              </a:xfrm>
              <a:prstGeom prst="rect">
                <a:avLst/>
              </a:prstGeom>
              <a:blipFill>
                <a:blip r:embed="rId4"/>
                <a:stretch>
                  <a:fillRect l="-3051" t="-8197" b="-24590"/>
                </a:stretch>
              </a:blipFill>
            </p:spPr>
            <p:txBody>
              <a:bodyPr/>
              <a:lstStyle/>
              <a:p>
                <a:r>
                  <a:rPr lang="ja-JP" altLang="en-US">
                    <a:noFill/>
                  </a:rPr>
                  <a:t> </a:t>
                </a:r>
              </a:p>
            </p:txBody>
          </p:sp>
        </mc:Fallback>
      </mc:AlternateContent>
      <p:sp>
        <p:nvSpPr>
          <p:cNvPr id="3" name="テキスト ボックス 2"/>
          <p:cNvSpPr txBox="1"/>
          <p:nvPr/>
        </p:nvSpPr>
        <p:spPr>
          <a:xfrm>
            <a:off x="4592960" y="2437060"/>
            <a:ext cx="1440160" cy="646331"/>
          </a:xfrm>
          <a:prstGeom prst="rect">
            <a:avLst/>
          </a:prstGeom>
          <a:noFill/>
        </p:spPr>
        <p:txBody>
          <a:bodyPr wrap="square" rtlCol="0">
            <a:spAutoFit/>
          </a:bodyPr>
          <a:lstStyle/>
          <a:p>
            <a:r>
              <a:rPr kumimoji="1" lang="en-US" altLang="ja-JP" dirty="0" smtClean="0"/>
              <a:t>x= 3  : </a:t>
            </a:r>
            <a:r>
              <a:rPr kumimoji="1" lang="ja-JP" altLang="en-US" dirty="0" smtClean="0"/>
              <a:t>真</a:t>
            </a:r>
            <a:endParaRPr kumimoji="1" lang="en-US" altLang="ja-JP" dirty="0" smtClean="0"/>
          </a:p>
          <a:p>
            <a:r>
              <a:rPr kumimoji="1" lang="en-US" altLang="ja-JP" dirty="0" smtClean="0"/>
              <a:t>x=-1  :</a:t>
            </a:r>
            <a:r>
              <a:rPr kumimoji="1" lang="ja-JP" altLang="en-US" dirty="0" smtClean="0"/>
              <a:t> 偽</a:t>
            </a:r>
            <a:endParaRPr kumimoji="1" lang="ja-JP" altLang="en-US" dirty="0"/>
          </a:p>
        </p:txBody>
      </p:sp>
      <p:sp>
        <p:nvSpPr>
          <p:cNvPr id="7" name="スライド番号プレースホルダー 6"/>
          <p:cNvSpPr>
            <a:spLocks noGrp="1"/>
          </p:cNvSpPr>
          <p:nvPr>
            <p:ph type="sldNum" sz="quarter" idx="12"/>
          </p:nvPr>
        </p:nvSpPr>
        <p:spPr/>
        <p:txBody>
          <a:bodyPr/>
          <a:lstStyle/>
          <a:p>
            <a:fld id="{88151203-A72C-487C-B594-566CAEA203A0}" type="slidenum">
              <a:rPr lang="ja-JP" altLang="en-US" smtClean="0"/>
              <a:pPr/>
              <a:t>6</a:t>
            </a:fld>
            <a:endParaRPr lang="en-US" altLang="ja-JP"/>
          </a:p>
        </p:txBody>
      </p:sp>
    </p:spTree>
    <p:extLst>
      <p:ext uri="{BB962C8B-B14F-4D97-AF65-F5344CB8AC3E}">
        <p14:creationId xmlns:p14="http://schemas.microsoft.com/office/powerpoint/2010/main" val="372784192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D21702-049E-1B46-B646-7E204395C50D}"/>
              </a:ext>
            </a:extLst>
          </p:cNvPr>
          <p:cNvSpPr>
            <a:spLocks noGrp="1"/>
          </p:cNvSpPr>
          <p:nvPr>
            <p:ph type="title"/>
          </p:nvPr>
        </p:nvSpPr>
        <p:spPr/>
        <p:txBody>
          <a:bodyPr/>
          <a:lstStyle/>
          <a:p>
            <a:r>
              <a:rPr kumimoji="1" lang="ja-JP" altLang="en-US">
                <a:latin typeface="MS PGothic" panose="020B0600070205080204" pitchFamily="34" charset="-128"/>
                <a:ea typeface="MS PGothic" panose="020B0600070205080204" pitchFamily="34" charset="-128"/>
              </a:rPr>
              <a:t>形式仕様</a:t>
            </a:r>
          </a:p>
        </p:txBody>
      </p:sp>
      <p:sp>
        <p:nvSpPr>
          <p:cNvPr id="3" name="コンテンツ プレースホルダー 2">
            <a:extLst>
              <a:ext uri="{FF2B5EF4-FFF2-40B4-BE49-F238E27FC236}">
                <a16:creationId xmlns:a16="http://schemas.microsoft.com/office/drawing/2014/main" id="{3E743182-F895-F345-9B20-0C2E6A12DA45}"/>
              </a:ext>
            </a:extLst>
          </p:cNvPr>
          <p:cNvSpPr>
            <a:spLocks noGrp="1"/>
          </p:cNvSpPr>
          <p:nvPr>
            <p:ph idx="1"/>
          </p:nvPr>
        </p:nvSpPr>
        <p:spPr>
          <a:xfrm>
            <a:off x="495300" y="1600201"/>
            <a:ext cx="8915400" cy="460647"/>
          </a:xfrm>
        </p:spPr>
        <p:txBody>
          <a:bodyPr/>
          <a:lstStyle/>
          <a:p>
            <a:r>
              <a:rPr lang="ja-JP" altLang="en-US" dirty="0" smtClean="0"/>
              <a:t>ソフトウェア工学における仕様</a:t>
            </a:r>
            <a:endParaRPr kumimoji="1" lang="ja-JP" altLang="en-US" dirty="0"/>
          </a:p>
        </p:txBody>
      </p:sp>
      <p:sp>
        <p:nvSpPr>
          <p:cNvPr id="5" name="コンテンツ プレースホルダー 2">
            <a:extLst>
              <a:ext uri="{FF2B5EF4-FFF2-40B4-BE49-F238E27FC236}">
                <a16:creationId xmlns:a16="http://schemas.microsoft.com/office/drawing/2014/main" id="{3E743182-F895-F345-9B20-0C2E6A12DA45}"/>
              </a:ext>
            </a:extLst>
          </p:cNvPr>
          <p:cNvSpPr txBox="1">
            <a:spLocks/>
          </p:cNvSpPr>
          <p:nvPr/>
        </p:nvSpPr>
        <p:spPr bwMode="auto">
          <a:xfrm>
            <a:off x="495300" y="3323532"/>
            <a:ext cx="8915400" cy="537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75000"/>
              <a:buFont typeface="Wingdings" pitchFamily="2" charset="2"/>
              <a:buChar char="p"/>
              <a:defRPr kumimoji="1"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75000"/>
              <a:buFont typeface="Wingdings" pitchFamily="2" charset="2"/>
              <a:buChar char="n"/>
              <a:defRPr kumimoji="1" sz="2400">
                <a:solidFill>
                  <a:schemeClr val="tx1"/>
                </a:solidFill>
                <a:latin typeface="+mn-lt"/>
              </a:defRPr>
            </a:lvl2pPr>
            <a:lvl3pPr marL="1143000" indent="-228600" algn="l" rtl="0" eaLnBrk="1" fontAlgn="base" hangingPunct="1">
              <a:spcBef>
                <a:spcPct val="20000"/>
              </a:spcBef>
              <a:spcAft>
                <a:spcPct val="0"/>
              </a:spcAft>
              <a:buClr>
                <a:schemeClr val="accent1"/>
              </a:buClr>
              <a:buSzPct val="65000"/>
              <a:buFont typeface="Wingdings" pitchFamily="2" charset="2"/>
              <a:buChar char="p"/>
              <a:defRPr kumimoji="1" sz="2000">
                <a:solidFill>
                  <a:schemeClr val="tx1"/>
                </a:solidFill>
                <a:latin typeface="+mn-lt"/>
              </a:defRPr>
            </a:lvl3pPr>
            <a:lvl4pPr marL="1600200" indent="-228600" algn="l" rtl="0" eaLnBrk="1" fontAlgn="base" hangingPunct="1">
              <a:spcBef>
                <a:spcPct val="20000"/>
              </a:spcBef>
              <a:spcAft>
                <a:spcPct val="0"/>
              </a:spcAft>
              <a:buClr>
                <a:schemeClr val="bg2"/>
              </a:buClr>
              <a:buFont typeface="Wingdings" pitchFamily="2" charset="2"/>
              <a:buChar char="§"/>
              <a:defRPr kumimoji="1">
                <a:solidFill>
                  <a:schemeClr val="tx1"/>
                </a:solidFill>
                <a:latin typeface="+mn-lt"/>
              </a:defRPr>
            </a:lvl4pPr>
            <a:lvl5pPr marL="20574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5pPr>
            <a:lvl6pPr marL="25146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6pPr>
            <a:lvl7pPr marL="29718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7pPr>
            <a:lvl8pPr marL="34290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8pPr>
            <a:lvl9pPr marL="38862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9pPr>
          </a:lstStyle>
          <a:p>
            <a:r>
              <a:rPr lang="ja-JP" altLang="en-US" dirty="0"/>
              <a:t>形式</a:t>
            </a:r>
            <a:r>
              <a:rPr lang="ja-JP" altLang="en-US" dirty="0" smtClean="0"/>
              <a:t>手法における仕様</a:t>
            </a:r>
            <a:endParaRPr lang="ja-JP" altLang="en-US" kern="0" dirty="0"/>
          </a:p>
        </p:txBody>
      </p:sp>
      <p:sp>
        <p:nvSpPr>
          <p:cNvPr id="6" name="テキスト ボックス 5"/>
          <p:cNvSpPr txBox="1"/>
          <p:nvPr/>
        </p:nvSpPr>
        <p:spPr>
          <a:xfrm>
            <a:off x="1136576" y="2105161"/>
            <a:ext cx="6696744" cy="369332"/>
          </a:xfrm>
          <a:prstGeom prst="rect">
            <a:avLst/>
          </a:prstGeom>
          <a:noFill/>
        </p:spPr>
        <p:txBody>
          <a:bodyPr wrap="square" rtlCol="0">
            <a:spAutoFit/>
          </a:bodyPr>
          <a:lstStyle/>
          <a:p>
            <a:pPr marL="285750" indent="-285750">
              <a:buFont typeface="Wingdings" panose="05000000000000000000" pitchFamily="2" charset="2"/>
              <a:buChar char="n"/>
            </a:pPr>
            <a:r>
              <a:rPr kumimoji="1" lang="ja-JP" altLang="en-US" dirty="0"/>
              <a:t>システム定義や検証を目的としたシステムに関する明確な</a:t>
            </a:r>
            <a:r>
              <a:rPr kumimoji="1" lang="ja-JP" altLang="en-US" dirty="0" smtClean="0"/>
              <a:t>記述</a:t>
            </a:r>
            <a:endParaRPr kumimoji="1" lang="en-US" altLang="ja-JP" dirty="0"/>
          </a:p>
        </p:txBody>
      </p:sp>
      <p:sp>
        <p:nvSpPr>
          <p:cNvPr id="7" name="正方形/長方形 6"/>
          <p:cNvSpPr/>
          <p:nvPr/>
        </p:nvSpPr>
        <p:spPr>
          <a:xfrm>
            <a:off x="1712640" y="2541132"/>
            <a:ext cx="6696744" cy="369332"/>
          </a:xfrm>
          <a:prstGeom prst="rect">
            <a:avLst/>
          </a:prstGeom>
        </p:spPr>
        <p:txBody>
          <a:bodyPr wrap="square">
            <a:spAutoFit/>
          </a:bodyPr>
          <a:lstStyle/>
          <a:p>
            <a:r>
              <a:rPr lang="en-US" altLang="ja-JP" dirty="0"/>
              <a:t> </a:t>
            </a:r>
            <a:r>
              <a:rPr lang="ja-JP" altLang="en-US" dirty="0" smtClean="0"/>
              <a:t>－ </a:t>
            </a:r>
            <a:r>
              <a:rPr lang="en-US" altLang="ja-JP" dirty="0" smtClean="0"/>
              <a:t>e.g</a:t>
            </a:r>
            <a:r>
              <a:rPr lang="en-US" altLang="ja-JP" dirty="0"/>
              <a:t>. </a:t>
            </a:r>
            <a:r>
              <a:rPr lang="ja-JP" altLang="en-US" dirty="0"/>
              <a:t>要求仕様，設計仕様，製品の仕様，テスト仕様　</a:t>
            </a:r>
            <a:r>
              <a:rPr lang="en-US" altLang="ja-JP" dirty="0" err="1"/>
              <a:t>etc</a:t>
            </a:r>
            <a:r>
              <a:rPr lang="en-US" altLang="ja-JP" dirty="0"/>
              <a:t> …</a:t>
            </a:r>
            <a:endParaRPr lang="ja-JP" altLang="en-US" dirty="0"/>
          </a:p>
        </p:txBody>
      </p:sp>
      <p:sp>
        <p:nvSpPr>
          <p:cNvPr id="8" name="正方形/長方形 7"/>
          <p:cNvSpPr/>
          <p:nvPr/>
        </p:nvSpPr>
        <p:spPr>
          <a:xfrm>
            <a:off x="1136576" y="3940191"/>
            <a:ext cx="8352928" cy="369332"/>
          </a:xfrm>
          <a:prstGeom prst="rect">
            <a:avLst/>
          </a:prstGeom>
        </p:spPr>
        <p:txBody>
          <a:bodyPr wrap="square">
            <a:spAutoFit/>
          </a:bodyPr>
          <a:lstStyle/>
          <a:p>
            <a:pPr marL="285750" indent="-285750">
              <a:buFont typeface="Wingdings" panose="05000000000000000000" pitchFamily="2" charset="2"/>
              <a:buChar char="n"/>
            </a:pPr>
            <a:r>
              <a:rPr lang="ja-JP" altLang="en-US" dirty="0" smtClean="0"/>
              <a:t>設計</a:t>
            </a:r>
            <a:r>
              <a:rPr lang="ja-JP" altLang="en-US" dirty="0"/>
              <a:t>などの対象を，</a:t>
            </a:r>
            <a:r>
              <a:rPr lang="ja-JP" altLang="en-US" dirty="0">
                <a:solidFill>
                  <a:srgbClr val="FF0000"/>
                </a:solidFill>
              </a:rPr>
              <a:t>論理体系に基づく記述方法</a:t>
            </a:r>
            <a:r>
              <a:rPr lang="ja-JP" altLang="en-US" dirty="0"/>
              <a:t>で記述した仕様を形式仕様と</a:t>
            </a:r>
            <a:r>
              <a:rPr lang="ja-JP" altLang="en-US" dirty="0" smtClean="0"/>
              <a:t>呼ぶ</a:t>
            </a:r>
            <a:endParaRPr lang="ja-JP" altLang="en-US" dirty="0"/>
          </a:p>
        </p:txBody>
      </p:sp>
      <p:sp>
        <p:nvSpPr>
          <p:cNvPr id="9" name="テキスト ボックス 8"/>
          <p:cNvSpPr txBox="1"/>
          <p:nvPr/>
        </p:nvSpPr>
        <p:spPr>
          <a:xfrm>
            <a:off x="1496616" y="4525421"/>
            <a:ext cx="6912768" cy="369332"/>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操作的仕様：対象の望まれる</a:t>
            </a:r>
            <a:r>
              <a:rPr kumimoji="1" lang="ja-JP" altLang="en-US" dirty="0" smtClean="0">
                <a:solidFill>
                  <a:srgbClr val="FF0000"/>
                </a:solidFill>
              </a:rPr>
              <a:t>振る舞いを記述</a:t>
            </a:r>
            <a:r>
              <a:rPr kumimoji="1" lang="ja-JP" altLang="en-US" dirty="0" smtClean="0"/>
              <a:t>する方法</a:t>
            </a:r>
            <a:endParaRPr kumimoji="1" lang="ja-JP" altLang="en-US" dirty="0"/>
          </a:p>
        </p:txBody>
      </p:sp>
      <p:sp>
        <p:nvSpPr>
          <p:cNvPr id="10" name="テキスト ボックス 9"/>
          <p:cNvSpPr txBox="1"/>
          <p:nvPr/>
        </p:nvSpPr>
        <p:spPr>
          <a:xfrm>
            <a:off x="3296816" y="4949685"/>
            <a:ext cx="2808312" cy="369332"/>
          </a:xfrm>
          <a:prstGeom prst="rect">
            <a:avLst/>
          </a:prstGeom>
          <a:noFill/>
        </p:spPr>
        <p:txBody>
          <a:bodyPr wrap="square" rtlCol="0">
            <a:spAutoFit/>
          </a:bodyPr>
          <a:lstStyle/>
          <a:p>
            <a:r>
              <a:rPr kumimoji="1" lang="en-US" altLang="ja-JP" dirty="0" smtClean="0"/>
              <a:t>e.g. </a:t>
            </a:r>
            <a:r>
              <a:rPr kumimoji="1" lang="ja-JP" altLang="en-US" dirty="0" smtClean="0"/>
              <a:t>ステートマシン図</a:t>
            </a:r>
            <a:endParaRPr kumimoji="1" lang="ja-JP" altLang="en-US" dirty="0"/>
          </a:p>
        </p:txBody>
      </p:sp>
      <p:sp>
        <p:nvSpPr>
          <p:cNvPr id="11" name="テキスト ボックス 10"/>
          <p:cNvSpPr txBox="1"/>
          <p:nvPr/>
        </p:nvSpPr>
        <p:spPr>
          <a:xfrm>
            <a:off x="1496616" y="5373949"/>
            <a:ext cx="6912768" cy="369332"/>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記述的仕様：対象の望まれる</a:t>
            </a:r>
            <a:r>
              <a:rPr kumimoji="1" lang="ja-JP" altLang="en-US" dirty="0" smtClean="0">
                <a:solidFill>
                  <a:srgbClr val="FF0000"/>
                </a:solidFill>
              </a:rPr>
              <a:t>性質を宣言的に記述</a:t>
            </a:r>
            <a:r>
              <a:rPr kumimoji="1" lang="ja-JP" altLang="en-US" dirty="0" smtClean="0"/>
              <a:t>する方法</a:t>
            </a:r>
            <a:endParaRPr kumimoji="1" lang="ja-JP" altLang="en-US" dirty="0"/>
          </a:p>
        </p:txBody>
      </p:sp>
      <p:sp>
        <p:nvSpPr>
          <p:cNvPr id="12" name="テキスト ボックス 11"/>
          <p:cNvSpPr txBox="1"/>
          <p:nvPr/>
        </p:nvSpPr>
        <p:spPr>
          <a:xfrm>
            <a:off x="3317258" y="5798213"/>
            <a:ext cx="2016224" cy="369332"/>
          </a:xfrm>
          <a:prstGeom prst="rect">
            <a:avLst/>
          </a:prstGeom>
          <a:noFill/>
        </p:spPr>
        <p:txBody>
          <a:bodyPr wrap="square" rtlCol="0">
            <a:spAutoFit/>
          </a:bodyPr>
          <a:lstStyle/>
          <a:p>
            <a:r>
              <a:rPr kumimoji="1" lang="en-US" altLang="ja-JP" dirty="0" smtClean="0"/>
              <a:t>e.g. </a:t>
            </a:r>
            <a:r>
              <a:rPr kumimoji="1" lang="ja-JP" altLang="en-US" dirty="0" smtClean="0"/>
              <a:t>実</a:t>
            </a:r>
            <a:r>
              <a:rPr kumimoji="1" lang="ja-JP" altLang="en-US" dirty="0"/>
              <a:t>体</a:t>
            </a:r>
            <a:r>
              <a:rPr kumimoji="1" lang="ja-JP" altLang="en-US" dirty="0" smtClean="0"/>
              <a:t>関連図</a:t>
            </a:r>
            <a:endParaRPr kumimoji="1" lang="ja-JP" altLang="en-US" dirty="0"/>
          </a:p>
        </p:txBody>
      </p:sp>
      <p:sp>
        <p:nvSpPr>
          <p:cNvPr id="13" name="スライド番号プレースホルダー 12"/>
          <p:cNvSpPr>
            <a:spLocks noGrp="1"/>
          </p:cNvSpPr>
          <p:nvPr>
            <p:ph type="sldNum" sz="quarter" idx="12"/>
          </p:nvPr>
        </p:nvSpPr>
        <p:spPr/>
        <p:txBody>
          <a:bodyPr/>
          <a:lstStyle/>
          <a:p>
            <a:fld id="{88151203-A72C-487C-B594-566CAEA203A0}" type="slidenum">
              <a:rPr lang="ja-JP" altLang="en-US" smtClean="0"/>
              <a:pPr/>
              <a:t>7</a:t>
            </a:fld>
            <a:endParaRPr lang="en-US" altLang="ja-JP"/>
          </a:p>
        </p:txBody>
      </p:sp>
    </p:spTree>
    <p:extLst>
      <p:ext uri="{BB962C8B-B14F-4D97-AF65-F5344CB8AC3E}">
        <p14:creationId xmlns:p14="http://schemas.microsoft.com/office/powerpoint/2010/main" val="152411912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A75997-4EF6-C547-AFD3-243AC487D1CB}"/>
              </a:ext>
            </a:extLst>
          </p:cNvPr>
          <p:cNvSpPr>
            <a:spLocks noGrp="1"/>
          </p:cNvSpPr>
          <p:nvPr>
            <p:ph type="title"/>
          </p:nvPr>
        </p:nvSpPr>
        <p:spPr/>
        <p:txBody>
          <a:bodyPr/>
          <a:lstStyle/>
          <a:p>
            <a:r>
              <a:rPr lang="ja-JP" altLang="en-US">
                <a:latin typeface="MS PGothic" panose="020B0600070205080204" pitchFamily="34" charset="-128"/>
                <a:ea typeface="MS PGothic" panose="020B0600070205080204" pitchFamily="34" charset="-128"/>
              </a:rPr>
              <a:t>形式検証</a:t>
            </a:r>
            <a:endParaRPr kumimoji="1" lang="ja-JP" altLang="en-US">
              <a:latin typeface="MS PGothic" panose="020B0600070205080204" pitchFamily="34" charset="-128"/>
              <a:ea typeface="MS PGothic" panose="020B0600070205080204" pitchFamily="34" charset="-128"/>
            </a:endParaRPr>
          </a:p>
        </p:txBody>
      </p:sp>
      <p:sp>
        <p:nvSpPr>
          <p:cNvPr id="3" name="コンテンツ プレースホルダー 2">
            <a:extLst>
              <a:ext uri="{FF2B5EF4-FFF2-40B4-BE49-F238E27FC236}">
                <a16:creationId xmlns:a16="http://schemas.microsoft.com/office/drawing/2014/main" id="{7CB73945-FF98-ED42-932B-F0930C97601F}"/>
              </a:ext>
            </a:extLst>
          </p:cNvPr>
          <p:cNvSpPr>
            <a:spLocks noGrp="1"/>
          </p:cNvSpPr>
          <p:nvPr>
            <p:ph idx="1"/>
          </p:nvPr>
        </p:nvSpPr>
        <p:spPr>
          <a:xfrm>
            <a:off x="567308" y="1600201"/>
            <a:ext cx="8418140" cy="1036712"/>
          </a:xfrm>
        </p:spPr>
        <p:txBody>
          <a:bodyPr/>
          <a:lstStyle/>
          <a:p>
            <a:r>
              <a:rPr kumimoji="1" lang="ja-JP" altLang="en-US" dirty="0"/>
              <a:t>仕様が記述されると</a:t>
            </a:r>
            <a:r>
              <a:rPr kumimoji="1" lang="ja-JP" altLang="en-US" dirty="0" smtClean="0"/>
              <a:t>，論理</a:t>
            </a:r>
            <a:r>
              <a:rPr kumimoji="1" lang="ja-JP" altLang="en-US" dirty="0"/>
              <a:t>体系の枠組みの中</a:t>
            </a:r>
            <a:r>
              <a:rPr kumimoji="1" lang="ja-JP" altLang="en-US" dirty="0" smtClean="0"/>
              <a:t>で，その</a:t>
            </a:r>
            <a:r>
              <a:rPr kumimoji="1" lang="ja-JP" altLang="en-US" dirty="0"/>
              <a:t>正しさについて議論することができる</a:t>
            </a:r>
          </a:p>
        </p:txBody>
      </p:sp>
      <p:sp>
        <p:nvSpPr>
          <p:cNvPr id="4" name="テキスト ボックス 3">
            <a:extLst>
              <a:ext uri="{FF2B5EF4-FFF2-40B4-BE49-F238E27FC236}">
                <a16:creationId xmlns:a16="http://schemas.microsoft.com/office/drawing/2014/main" id="{66CB6061-EC11-0949-B85E-D4DB15DF76BC}"/>
              </a:ext>
            </a:extLst>
          </p:cNvPr>
          <p:cNvSpPr txBox="1"/>
          <p:nvPr/>
        </p:nvSpPr>
        <p:spPr>
          <a:xfrm>
            <a:off x="495300" y="2851484"/>
            <a:ext cx="9289032" cy="369332"/>
          </a:xfrm>
          <a:prstGeom prst="rect">
            <a:avLst/>
          </a:prstGeom>
          <a:noFill/>
        </p:spPr>
        <p:txBody>
          <a:bodyPr wrap="square" rtlCol="0">
            <a:spAutoFit/>
          </a:bodyPr>
          <a:lstStyle/>
          <a:p>
            <a:pPr marL="285750" indent="-285750">
              <a:buFont typeface="Wingdings" panose="05000000000000000000" pitchFamily="2" charset="2"/>
              <a:buChar char="n"/>
            </a:pPr>
            <a:r>
              <a:rPr kumimoji="1" lang="ja-JP" altLang="en-US" dirty="0" smtClean="0"/>
              <a:t>定理</a:t>
            </a:r>
            <a:r>
              <a:rPr kumimoji="1" lang="ja-JP" altLang="en-US" dirty="0"/>
              <a:t>証明：数学の証明と同様に，推論規則を適用して性質が成立することを証明する技術</a:t>
            </a:r>
            <a:endParaRPr kumimoji="1" lang="en-US" altLang="ja-JP" dirty="0"/>
          </a:p>
        </p:txBody>
      </p:sp>
      <p:sp>
        <p:nvSpPr>
          <p:cNvPr id="5" name="テキスト ボックス 4">
            <a:extLst>
              <a:ext uri="{FF2B5EF4-FFF2-40B4-BE49-F238E27FC236}">
                <a16:creationId xmlns:a16="http://schemas.microsoft.com/office/drawing/2014/main" id="{CF3EB8A5-D334-9649-ABFF-4893709CC9DB}"/>
              </a:ext>
            </a:extLst>
          </p:cNvPr>
          <p:cNvSpPr txBox="1"/>
          <p:nvPr/>
        </p:nvSpPr>
        <p:spPr>
          <a:xfrm>
            <a:off x="1280592" y="3412515"/>
            <a:ext cx="6840760" cy="646331"/>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自動</a:t>
            </a:r>
            <a:r>
              <a:rPr kumimoji="1" lang="ja-JP" altLang="en-US" dirty="0"/>
              <a:t>定理証明のためのツール</a:t>
            </a:r>
            <a:endParaRPr kumimoji="1" lang="en-US" altLang="ja-JP" dirty="0"/>
          </a:p>
          <a:p>
            <a:r>
              <a:rPr kumimoji="1" lang="ja-JP" altLang="en-US" dirty="0"/>
              <a:t>　　</a:t>
            </a:r>
            <a:r>
              <a:rPr kumimoji="1" lang="en-US" altLang="ja-JP" dirty="0"/>
              <a:t>−</a:t>
            </a:r>
            <a:r>
              <a:rPr kumimoji="1" lang="ja-JP" altLang="en-US" dirty="0"/>
              <a:t> あらかじめ推論規則や論理式の変形方法などを備えている</a:t>
            </a:r>
            <a:endParaRPr kumimoji="1" lang="en-US" altLang="ja-JP" dirty="0"/>
          </a:p>
        </p:txBody>
      </p:sp>
      <p:sp>
        <p:nvSpPr>
          <p:cNvPr id="6" name="テキスト ボックス 5">
            <a:extLst>
              <a:ext uri="{FF2B5EF4-FFF2-40B4-BE49-F238E27FC236}">
                <a16:creationId xmlns:a16="http://schemas.microsoft.com/office/drawing/2014/main" id="{5D897B54-A1E1-3942-9E56-509FDA28BDD2}"/>
              </a:ext>
            </a:extLst>
          </p:cNvPr>
          <p:cNvSpPr txBox="1"/>
          <p:nvPr/>
        </p:nvSpPr>
        <p:spPr>
          <a:xfrm>
            <a:off x="495300" y="4469996"/>
            <a:ext cx="9289032" cy="369332"/>
          </a:xfrm>
          <a:prstGeom prst="rect">
            <a:avLst/>
          </a:prstGeom>
          <a:noFill/>
        </p:spPr>
        <p:txBody>
          <a:bodyPr wrap="square" rtlCol="0">
            <a:spAutoFit/>
          </a:bodyPr>
          <a:lstStyle/>
          <a:p>
            <a:pPr marL="285750" indent="-285750">
              <a:buFont typeface="Wingdings" panose="05000000000000000000" pitchFamily="2" charset="2"/>
              <a:buChar char="n"/>
            </a:pPr>
            <a:r>
              <a:rPr kumimoji="1" lang="ja-JP" altLang="en-US" dirty="0" smtClean="0"/>
              <a:t>モデル</a:t>
            </a:r>
            <a:r>
              <a:rPr kumimoji="1" lang="ja-JP" altLang="en-US" dirty="0"/>
              <a:t>検査：仕様記述から導出される状態空間を</a:t>
            </a:r>
            <a:r>
              <a:rPr kumimoji="1" lang="ja-JP" altLang="en-US" dirty="0" smtClean="0">
                <a:solidFill>
                  <a:srgbClr val="FF0000"/>
                </a:solidFill>
              </a:rPr>
              <a:t>全数探索</a:t>
            </a:r>
            <a:r>
              <a:rPr kumimoji="1" lang="ja-JP" altLang="en-US" dirty="0">
                <a:solidFill>
                  <a:srgbClr val="FF0000"/>
                </a:solidFill>
              </a:rPr>
              <a:t>する</a:t>
            </a:r>
            <a:r>
              <a:rPr kumimoji="1" lang="ja-JP" altLang="en-US" dirty="0"/>
              <a:t>ことで，性質の確認を行う</a:t>
            </a:r>
            <a:endParaRPr kumimoji="1" lang="en-US" altLang="ja-JP" dirty="0"/>
          </a:p>
        </p:txBody>
      </p:sp>
      <p:sp>
        <p:nvSpPr>
          <p:cNvPr id="7" name="テキスト ボックス 6">
            <a:extLst>
              <a:ext uri="{FF2B5EF4-FFF2-40B4-BE49-F238E27FC236}">
                <a16:creationId xmlns:a16="http://schemas.microsoft.com/office/drawing/2014/main" id="{968419A4-B684-5547-A7BC-27694ABEB38C}"/>
              </a:ext>
            </a:extLst>
          </p:cNvPr>
          <p:cNvSpPr txBox="1"/>
          <p:nvPr/>
        </p:nvSpPr>
        <p:spPr>
          <a:xfrm>
            <a:off x="1280592" y="5380622"/>
            <a:ext cx="7344816" cy="707886"/>
          </a:xfrm>
          <a:prstGeom prst="rect">
            <a:avLst/>
          </a:prstGeom>
          <a:noFill/>
          <a:ln w="19050">
            <a:solidFill>
              <a:schemeClr val="accent1"/>
            </a:solidFill>
          </a:ln>
        </p:spPr>
        <p:txBody>
          <a:bodyPr wrap="square" rtlCol="0">
            <a:spAutoFit/>
          </a:bodyPr>
          <a:lstStyle/>
          <a:p>
            <a:r>
              <a:rPr kumimoji="1" lang="ja-JP" altLang="en-US" sz="2000" dirty="0"/>
              <a:t>一般的に，定理証明の方がその適用に専門スキルが必要なため、モデル検査の方が利用の敷居が</a:t>
            </a:r>
            <a:r>
              <a:rPr kumimoji="1" lang="ja-JP" altLang="en-US" sz="2000" dirty="0" smtClean="0"/>
              <a:t>低く，広く</a:t>
            </a:r>
            <a:r>
              <a:rPr kumimoji="1" lang="ja-JP" altLang="en-US" sz="2000" dirty="0"/>
              <a:t>使われて</a:t>
            </a:r>
            <a:r>
              <a:rPr kumimoji="1" lang="ja-JP" altLang="en-US" sz="2000" dirty="0" smtClean="0"/>
              <a:t>いる</a:t>
            </a:r>
            <a:endParaRPr kumimoji="1" lang="ja-JP" altLang="en-US" sz="2000" dirty="0"/>
          </a:p>
        </p:txBody>
      </p:sp>
      <p:sp>
        <p:nvSpPr>
          <p:cNvPr id="8" name="スライド番号プレースホルダー 7"/>
          <p:cNvSpPr>
            <a:spLocks noGrp="1"/>
          </p:cNvSpPr>
          <p:nvPr>
            <p:ph type="sldNum" sz="quarter" idx="12"/>
          </p:nvPr>
        </p:nvSpPr>
        <p:spPr/>
        <p:txBody>
          <a:bodyPr/>
          <a:lstStyle/>
          <a:p>
            <a:fld id="{88151203-A72C-487C-B594-566CAEA203A0}" type="slidenum">
              <a:rPr lang="ja-JP" altLang="en-US" smtClean="0"/>
              <a:pPr/>
              <a:t>8</a:t>
            </a:fld>
            <a:endParaRPr lang="en-US" altLang="ja-JP"/>
          </a:p>
        </p:txBody>
      </p:sp>
    </p:spTree>
    <p:extLst>
      <p:ext uri="{BB962C8B-B14F-4D97-AF65-F5344CB8AC3E}">
        <p14:creationId xmlns:p14="http://schemas.microsoft.com/office/powerpoint/2010/main" val="222496870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0AB702-AB6B-6043-B010-632E1B3D2591}"/>
              </a:ext>
            </a:extLst>
          </p:cNvPr>
          <p:cNvSpPr>
            <a:spLocks noGrp="1"/>
          </p:cNvSpPr>
          <p:nvPr>
            <p:ph type="title"/>
          </p:nvPr>
        </p:nvSpPr>
        <p:spPr/>
        <p:txBody>
          <a:bodyPr/>
          <a:lstStyle/>
          <a:p>
            <a:r>
              <a:rPr kumimoji="1" lang="ja-JP" altLang="en-US">
                <a:latin typeface="MS PGothic" panose="020B0600070205080204" pitchFamily="34" charset="-128"/>
                <a:ea typeface="MS PGothic" panose="020B0600070205080204" pitchFamily="34" charset="-128"/>
              </a:rPr>
              <a:t>モデル検査</a:t>
            </a:r>
          </a:p>
        </p:txBody>
      </p:sp>
      <p:sp>
        <p:nvSpPr>
          <p:cNvPr id="3" name="コンテンツ プレースホルダー 2">
            <a:extLst>
              <a:ext uri="{FF2B5EF4-FFF2-40B4-BE49-F238E27FC236}">
                <a16:creationId xmlns:a16="http://schemas.microsoft.com/office/drawing/2014/main" id="{42E98606-35AC-DD4D-BEC9-1DA3665B240A}"/>
              </a:ext>
            </a:extLst>
          </p:cNvPr>
          <p:cNvSpPr>
            <a:spLocks noGrp="1"/>
          </p:cNvSpPr>
          <p:nvPr>
            <p:ph idx="1"/>
          </p:nvPr>
        </p:nvSpPr>
        <p:spPr>
          <a:xfrm>
            <a:off x="495300" y="1600201"/>
            <a:ext cx="8915400" cy="388639"/>
          </a:xfrm>
        </p:spPr>
        <p:txBody>
          <a:bodyPr/>
          <a:lstStyle/>
          <a:p>
            <a:r>
              <a:rPr lang="ja-JP" altLang="en-US" sz="2400" dirty="0" smtClean="0"/>
              <a:t>モデル検査とは</a:t>
            </a:r>
            <a:endParaRPr kumimoji="1" lang="ja-JP" altLang="en-US" sz="2400" dirty="0"/>
          </a:p>
        </p:txBody>
      </p:sp>
      <p:sp>
        <p:nvSpPr>
          <p:cNvPr id="4" name="正方形/長方形 3"/>
          <p:cNvSpPr/>
          <p:nvPr/>
        </p:nvSpPr>
        <p:spPr>
          <a:xfrm>
            <a:off x="1073324" y="2142194"/>
            <a:ext cx="8337376" cy="369332"/>
          </a:xfrm>
          <a:prstGeom prst="rect">
            <a:avLst/>
          </a:prstGeom>
        </p:spPr>
        <p:txBody>
          <a:bodyPr wrap="square">
            <a:spAutoFit/>
          </a:bodyPr>
          <a:lstStyle/>
          <a:p>
            <a:r>
              <a:rPr lang="ja-JP" altLang="en-US" dirty="0"/>
              <a:t>仕様記述から導出される状態空間を</a:t>
            </a:r>
            <a:r>
              <a:rPr lang="ja-JP" altLang="en-US" dirty="0" smtClean="0">
                <a:solidFill>
                  <a:srgbClr val="FF0000"/>
                </a:solidFill>
              </a:rPr>
              <a:t>全数探索</a:t>
            </a:r>
            <a:r>
              <a:rPr lang="ja-JP" altLang="en-US" dirty="0">
                <a:solidFill>
                  <a:srgbClr val="FF0000"/>
                </a:solidFill>
              </a:rPr>
              <a:t>する</a:t>
            </a:r>
            <a:r>
              <a:rPr lang="ja-JP" altLang="en-US" dirty="0"/>
              <a:t>ことで，性質の確認を行う</a:t>
            </a:r>
            <a:endParaRPr kumimoji="1" lang="ja-JP" altLang="en-US" dirty="0"/>
          </a:p>
        </p:txBody>
      </p:sp>
      <p:sp>
        <p:nvSpPr>
          <p:cNvPr id="5" name="テキスト ボックス 4"/>
          <p:cNvSpPr txBox="1"/>
          <p:nvPr/>
        </p:nvSpPr>
        <p:spPr>
          <a:xfrm>
            <a:off x="657350" y="2824423"/>
            <a:ext cx="9248650" cy="369332"/>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smtClean="0"/>
              <a:t>検証対象：有限状態モデルを用いて記述され，性質記述には時相論理が用いられる</a:t>
            </a:r>
            <a:endParaRPr kumimoji="1" lang="ja-JP" altLang="en-US" dirty="0"/>
          </a:p>
        </p:txBody>
      </p:sp>
      <p:pic>
        <p:nvPicPr>
          <p:cNvPr id="6" name="図 5"/>
          <p:cNvPicPr>
            <a:picLocks noChangeAspect="1"/>
          </p:cNvPicPr>
          <p:nvPr/>
        </p:nvPicPr>
        <p:blipFill>
          <a:blip r:embed="rId3"/>
          <a:stretch>
            <a:fillRect/>
          </a:stretch>
        </p:blipFill>
        <p:spPr>
          <a:xfrm>
            <a:off x="1568624" y="3970316"/>
            <a:ext cx="6912768" cy="2731902"/>
          </a:xfrm>
          <a:prstGeom prst="rect">
            <a:avLst/>
          </a:prstGeom>
          <a:ln>
            <a:solidFill>
              <a:schemeClr val="tx1"/>
            </a:solidFill>
          </a:ln>
        </p:spPr>
      </p:pic>
      <p:sp>
        <p:nvSpPr>
          <p:cNvPr id="8" name="コンテンツ プレースホルダー 2">
            <a:extLst>
              <a:ext uri="{FF2B5EF4-FFF2-40B4-BE49-F238E27FC236}">
                <a16:creationId xmlns:a16="http://schemas.microsoft.com/office/drawing/2014/main" id="{42E98606-35AC-DD4D-BEC9-1DA3665B240A}"/>
              </a:ext>
            </a:extLst>
          </p:cNvPr>
          <p:cNvSpPr txBox="1">
            <a:spLocks/>
          </p:cNvSpPr>
          <p:nvPr/>
        </p:nvSpPr>
        <p:spPr bwMode="auto">
          <a:xfrm>
            <a:off x="495300" y="3447630"/>
            <a:ext cx="8915400" cy="388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buClr>
              <a:buSzPct val="75000"/>
              <a:buFont typeface="Wingdings" pitchFamily="2" charset="2"/>
              <a:buChar char="p"/>
              <a:defRPr kumimoji="1"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75000"/>
              <a:buFont typeface="Wingdings" pitchFamily="2" charset="2"/>
              <a:buChar char="n"/>
              <a:defRPr kumimoji="1" sz="2400">
                <a:solidFill>
                  <a:schemeClr val="tx1"/>
                </a:solidFill>
                <a:latin typeface="+mn-lt"/>
              </a:defRPr>
            </a:lvl2pPr>
            <a:lvl3pPr marL="1143000" indent="-228600" algn="l" rtl="0" eaLnBrk="1" fontAlgn="base" hangingPunct="1">
              <a:spcBef>
                <a:spcPct val="20000"/>
              </a:spcBef>
              <a:spcAft>
                <a:spcPct val="0"/>
              </a:spcAft>
              <a:buClr>
                <a:schemeClr val="accent1"/>
              </a:buClr>
              <a:buSzPct val="65000"/>
              <a:buFont typeface="Wingdings" pitchFamily="2" charset="2"/>
              <a:buChar char="p"/>
              <a:defRPr kumimoji="1" sz="2000">
                <a:solidFill>
                  <a:schemeClr val="tx1"/>
                </a:solidFill>
                <a:latin typeface="+mn-lt"/>
              </a:defRPr>
            </a:lvl3pPr>
            <a:lvl4pPr marL="1600200" indent="-228600" algn="l" rtl="0" eaLnBrk="1" fontAlgn="base" hangingPunct="1">
              <a:spcBef>
                <a:spcPct val="20000"/>
              </a:spcBef>
              <a:spcAft>
                <a:spcPct val="0"/>
              </a:spcAft>
              <a:buClr>
                <a:schemeClr val="bg2"/>
              </a:buClr>
              <a:buFont typeface="Wingdings" pitchFamily="2" charset="2"/>
              <a:buChar char="§"/>
              <a:defRPr kumimoji="1">
                <a:solidFill>
                  <a:schemeClr val="tx1"/>
                </a:solidFill>
                <a:latin typeface="+mn-lt"/>
              </a:defRPr>
            </a:lvl4pPr>
            <a:lvl5pPr marL="20574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5pPr>
            <a:lvl6pPr marL="25146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6pPr>
            <a:lvl7pPr marL="29718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7pPr>
            <a:lvl8pPr marL="34290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8pPr>
            <a:lvl9pPr marL="3886200" indent="-228600" algn="l" rtl="0" eaLnBrk="1" fontAlgn="base" hangingPunct="1">
              <a:spcBef>
                <a:spcPct val="20000"/>
              </a:spcBef>
              <a:spcAft>
                <a:spcPct val="0"/>
              </a:spcAft>
              <a:buClr>
                <a:schemeClr val="tx2"/>
              </a:buClr>
              <a:buSzPct val="80000"/>
              <a:buFont typeface="Wingdings" pitchFamily="2" charset="2"/>
              <a:buChar char="§"/>
              <a:defRPr kumimoji="1">
                <a:solidFill>
                  <a:schemeClr val="tx1"/>
                </a:solidFill>
                <a:latin typeface="+mn-lt"/>
              </a:defRPr>
            </a:lvl9pPr>
          </a:lstStyle>
          <a:p>
            <a:r>
              <a:rPr lang="ja-JP" altLang="en-US" sz="2400" kern="0" dirty="0" smtClean="0"/>
              <a:t>モデル検査の概要</a:t>
            </a:r>
            <a:endParaRPr lang="ja-JP" altLang="en-US" sz="2400" kern="0" dirty="0"/>
          </a:p>
        </p:txBody>
      </p:sp>
      <p:sp>
        <p:nvSpPr>
          <p:cNvPr id="7" name="スライド番号プレースホルダー 6"/>
          <p:cNvSpPr>
            <a:spLocks noGrp="1"/>
          </p:cNvSpPr>
          <p:nvPr>
            <p:ph type="sldNum" sz="quarter" idx="12"/>
          </p:nvPr>
        </p:nvSpPr>
        <p:spPr/>
        <p:txBody>
          <a:bodyPr/>
          <a:lstStyle/>
          <a:p>
            <a:fld id="{88151203-A72C-487C-B594-566CAEA203A0}" type="slidenum">
              <a:rPr lang="ja-JP" altLang="en-US" smtClean="0"/>
              <a:pPr/>
              <a:t>9</a:t>
            </a:fld>
            <a:endParaRPr lang="en-US" altLang="ja-JP"/>
          </a:p>
        </p:txBody>
      </p:sp>
    </p:spTree>
    <p:extLst>
      <p:ext uri="{BB962C8B-B14F-4D97-AF65-F5344CB8AC3E}">
        <p14:creationId xmlns:p14="http://schemas.microsoft.com/office/powerpoint/2010/main" val="153776458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theme/theme1.xml><?xml version="1.0" encoding="utf-8"?>
<a:theme xmlns:a="http://schemas.openxmlformats.org/drawingml/2006/main" name="presentation_level">
  <a:themeElements>
    <a:clrScheme name="presentation_level 9">
      <a:dk1>
        <a:srgbClr val="000000"/>
      </a:dk1>
      <a:lt1>
        <a:srgbClr val="FFFFFF"/>
      </a:lt1>
      <a:dk2>
        <a:srgbClr val="666699"/>
      </a:dk2>
      <a:lt2>
        <a:srgbClr val="FFCC00"/>
      </a:lt2>
      <a:accent1>
        <a:srgbClr val="FF9900"/>
      </a:accent1>
      <a:accent2>
        <a:srgbClr val="FF9900"/>
      </a:accent2>
      <a:accent3>
        <a:srgbClr val="FFFFFF"/>
      </a:accent3>
      <a:accent4>
        <a:srgbClr val="000000"/>
      </a:accent4>
      <a:accent5>
        <a:srgbClr val="FFCAAA"/>
      </a:accent5>
      <a:accent6>
        <a:srgbClr val="E78A00"/>
      </a:accent6>
      <a:hlink>
        <a:srgbClr val="666699"/>
      </a:hlink>
      <a:folHlink>
        <a:srgbClr val="999966"/>
      </a:folHlink>
    </a:clrScheme>
    <a:fontScheme name="presentation_level">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ea typeface="ＭＳ Ｐゴシック" pitchFamily="50"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ea typeface="ＭＳ Ｐゴシック" pitchFamily="50" charset="-128"/>
          </a:defRPr>
        </a:defPPr>
      </a:lstStyle>
    </a:lnDef>
  </a:objectDefaults>
  <a:extraClrSchemeLst>
    <a:extraClrScheme>
      <a:clrScheme name="presentation_level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presentation_level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presentation_level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presentation_level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presentation_level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presentation_level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presentation_level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presentation_level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
      <a:clrScheme name="presentation_level 9">
        <a:dk1>
          <a:srgbClr val="000000"/>
        </a:dk1>
        <a:lt1>
          <a:srgbClr val="FFFFFF"/>
        </a:lt1>
        <a:dk2>
          <a:srgbClr val="666699"/>
        </a:dk2>
        <a:lt2>
          <a:srgbClr val="FFCC00"/>
        </a:lt2>
        <a:accent1>
          <a:srgbClr val="FF9900"/>
        </a:accent1>
        <a:accent2>
          <a:srgbClr val="FF9900"/>
        </a:accent2>
        <a:accent3>
          <a:srgbClr val="FFFFFF"/>
        </a:accent3>
        <a:accent4>
          <a:srgbClr val="000000"/>
        </a:accent4>
        <a:accent5>
          <a:srgbClr val="FFCAAA"/>
        </a:accent5>
        <a:accent6>
          <a:srgbClr val="E78A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10B8DF65-62A4-40F5-B2E4-E7DEA50141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プレゼンテーション (5 スライド)</Template>
  <TotalTime>20154</TotalTime>
  <Words>1442</Words>
  <Application>Microsoft Office PowerPoint</Application>
  <PresentationFormat>A4 210 x 297 mm</PresentationFormat>
  <Paragraphs>416</Paragraphs>
  <Slides>17</Slides>
  <Notes>17</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17</vt:i4>
      </vt:variant>
    </vt:vector>
  </HeadingPairs>
  <TitlesOfParts>
    <vt:vector size="24" baseType="lpstr">
      <vt:lpstr>ＭＳ Ｐゴシック</vt:lpstr>
      <vt:lpstr>ＭＳ Ｐゴシック</vt:lpstr>
      <vt:lpstr>Arial</vt:lpstr>
      <vt:lpstr>Cambria Math</vt:lpstr>
      <vt:lpstr>Times New Roman</vt:lpstr>
      <vt:lpstr>Wingdings</vt:lpstr>
      <vt:lpstr>presentation_level</vt:lpstr>
      <vt:lpstr>ソフトウェア工学 11章　形式手法</vt:lpstr>
      <vt:lpstr>目次</vt:lpstr>
      <vt:lpstr>形式手法の概要</vt:lpstr>
      <vt:lpstr>形式手法のねらい</vt:lpstr>
      <vt:lpstr>論理体系の例(1)</vt:lpstr>
      <vt:lpstr>論理体系の例(2)</vt:lpstr>
      <vt:lpstr>形式仕様</vt:lpstr>
      <vt:lpstr>形式検証</vt:lpstr>
      <vt:lpstr>モデル検査</vt:lpstr>
      <vt:lpstr>モデル検査‐仕様記述(1)</vt:lpstr>
      <vt:lpstr>モデル検査‐仕様記述(2)</vt:lpstr>
      <vt:lpstr>時相論理</vt:lpstr>
      <vt:lpstr>モデル検査による検証(1)</vt:lpstr>
      <vt:lpstr>モデル検査による検証(2)</vt:lpstr>
      <vt:lpstr>状態爆発</vt:lpstr>
      <vt:lpstr>形式手法の活用</vt:lpstr>
      <vt:lpstr>まとめ</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６章 実装</dc:title>
  <dc:subject/>
  <dc:creator>倉地 亮介</dc:creator>
  <cp:keywords/>
  <dc:description/>
  <cp:lastModifiedBy>倉地 亮介</cp:lastModifiedBy>
  <cp:revision>302</cp:revision>
  <cp:lastPrinted>2018-06-16T04:15:11Z</cp:lastPrinted>
  <dcterms:created xsi:type="dcterms:W3CDTF">2018-06-09T11:28:39Z</dcterms:created>
  <dcterms:modified xsi:type="dcterms:W3CDTF">2018-07-11T06:33:19Z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TC060874521041</vt:lpwstr>
  </property>
</Properties>
</file>